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532" r:id="rId3"/>
    <p:sldId id="531" r:id="rId4"/>
    <p:sldId id="535" r:id="rId5"/>
    <p:sldId id="538" r:id="rId6"/>
    <p:sldId id="534" r:id="rId7"/>
    <p:sldId id="544" r:id="rId8"/>
    <p:sldId id="571" r:id="rId9"/>
    <p:sldId id="543" r:id="rId10"/>
    <p:sldId id="536" r:id="rId11"/>
    <p:sldId id="550" r:id="rId12"/>
    <p:sldId id="551" r:id="rId13"/>
    <p:sldId id="546" r:id="rId14"/>
    <p:sldId id="549" r:id="rId15"/>
    <p:sldId id="578" r:id="rId16"/>
    <p:sldId id="555" r:id="rId17"/>
    <p:sldId id="554" r:id="rId18"/>
    <p:sldId id="553" r:id="rId19"/>
    <p:sldId id="542" r:id="rId20"/>
    <p:sldId id="539" r:id="rId21"/>
    <p:sldId id="545" r:id="rId22"/>
    <p:sldId id="547" r:id="rId23"/>
    <p:sldId id="579" r:id="rId24"/>
    <p:sldId id="556" r:id="rId25"/>
    <p:sldId id="540" r:id="rId26"/>
    <p:sldId id="558" r:id="rId27"/>
    <p:sldId id="557" r:id="rId28"/>
    <p:sldId id="559" r:id="rId29"/>
    <p:sldId id="560" r:id="rId30"/>
    <p:sldId id="561" r:id="rId31"/>
    <p:sldId id="572" r:id="rId32"/>
    <p:sldId id="563" r:id="rId33"/>
    <p:sldId id="573" r:id="rId34"/>
    <p:sldId id="574" r:id="rId35"/>
    <p:sldId id="562" r:id="rId36"/>
    <p:sldId id="564" r:id="rId37"/>
    <p:sldId id="541" r:id="rId38"/>
    <p:sldId id="565" r:id="rId39"/>
    <p:sldId id="577" r:id="rId40"/>
    <p:sldId id="580" r:id="rId41"/>
    <p:sldId id="582" r:id="rId42"/>
    <p:sldId id="583" r:id="rId43"/>
    <p:sldId id="584" r:id="rId44"/>
    <p:sldId id="566" r:id="rId45"/>
    <p:sldId id="567" r:id="rId46"/>
    <p:sldId id="586" r:id="rId47"/>
    <p:sldId id="575" r:id="rId48"/>
    <p:sldId id="569" r:id="rId49"/>
    <p:sldId id="576" r:id="rId50"/>
    <p:sldId id="570" r:id="rId51"/>
    <p:sldId id="585" r:id="rId52"/>
    <p:sldId id="529" r:id="rId53"/>
    <p:sldId id="530" r:id="rId54"/>
  </p:sldIdLst>
  <p:sldSz cx="9144000" cy="6858000" type="screen4x3"/>
  <p:notesSz cx="7086600" cy="10210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3F51"/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2" autoAdjust="0"/>
    <p:restoredTop sz="93931" autoAdjust="0"/>
  </p:normalViewPr>
  <p:slideViewPr>
    <p:cSldViewPr>
      <p:cViewPr varScale="1">
        <p:scale>
          <a:sx n="86" d="100"/>
          <a:sy n="86" d="100"/>
        </p:scale>
        <p:origin x="1422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ck\Documents\My%20Presentations\WPC%20Sarajevo%20May%202017\Global%20Oil%20Production%20And%20Consump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ck\Downloads\RBRTEm.xls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ck\Documents\My%20Presentations\WPC%20Sarajevo%20May%202017\Global%20Oil%20Production%20And%20Consumption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ck\Downloads\RBRTEm.xls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rgbClr val="243F51"/>
                </a:solidFill>
              </a:rPr>
              <a:t>Global Oil Production and Consumption (1996-2015)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rgbClr val="243F5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1021000106516342E-2"/>
          <c:y val="9.0335189582783637E-2"/>
          <c:w val="0.89649178868250201"/>
          <c:h val="0.8420180810731992"/>
        </c:manualLayout>
      </c:layout>
      <c:lineChart>
        <c:grouping val="standard"/>
        <c:varyColors val="0"/>
        <c:ser>
          <c:idx val="0"/>
          <c:order val="0"/>
          <c:tx>
            <c:v>Production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3.0822114977563288E-2"/>
                  <c:y val="-0.1042327116517842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3F2-448B-A1F2-E4F2547CA18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F2-448B-A1F2-E4F2547CA18A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3F2-448B-A1F2-E4F2547CA18A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F2-448B-A1F2-E4F2547CA18A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3F2-448B-A1F2-E4F2547CA18A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3F2-448B-A1F2-E4F2547CA18A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3F2-448B-A1F2-E4F2547CA18A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3F2-448B-A1F2-E4F2547CA18A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3F2-448B-A1F2-E4F2547CA18A}"/>
                </c:ext>
              </c:extLst>
            </c:dLbl>
            <c:dLbl>
              <c:idx val="9"/>
              <c:layout>
                <c:manualLayout>
                  <c:x val="-7.7995198571042298E-2"/>
                  <c:y val="-6.660778513796890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3F2-448B-A1F2-E4F2547CA18A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53F2-448B-A1F2-E4F2547CA18A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53F2-448B-A1F2-E4F2547CA18A}"/>
                </c:ext>
              </c:extLst>
            </c:dLbl>
            <c:dLbl>
              <c:idx val="12"/>
              <c:layout>
                <c:manualLayout>
                  <c:x val="-7.2445424030633004E-2"/>
                  <c:y val="7.213413138172543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53F2-448B-A1F2-E4F2547CA18A}"/>
                </c:ext>
              </c:extLst>
            </c:dLbl>
            <c:dLbl>
              <c:idx val="13"/>
              <c:layout>
                <c:manualLayout>
                  <c:x val="-9.1571279916763555E-4"/>
                  <c:y val="2.745453114656964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53F2-448B-A1F2-E4F2547CA18A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53F2-448B-A1F2-E4F2547CA18A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53F2-448B-A1F2-E4F2547CA18A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3F2-448B-A1F2-E4F2547CA18A}"/>
                </c:ext>
              </c:extLst>
            </c:dLbl>
            <c:dLbl>
              <c:idx val="17"/>
              <c:layout>
                <c:manualLayout>
                  <c:x val="9.4137504404041058E-3"/>
                  <c:y val="2.275141533234267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3F2-448B-A1F2-E4F2547CA18A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3F2-448B-A1F2-E4F2547CA18A}"/>
                </c:ext>
              </c:extLst>
            </c:dLbl>
            <c:dLbl>
              <c:idx val="19"/>
              <c:layout>
                <c:manualLayout>
                  <c:x val="-6.0268912795890209E-2"/>
                  <c:y val="1.5873941683215308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3F2-448B-A1F2-E4F2547CA1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rgbClr val="243F5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Sheet1!$A$2:$T$2</c:f>
              <c:numCache>
                <c:formatCode>General</c:formatCode>
                <c:ptCount val="20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cat>
          <c:val>
            <c:numRef>
              <c:f>Sheet1!$A$3:$T$3</c:f>
              <c:numCache>
                <c:formatCode>General</c:formatCode>
                <c:ptCount val="20"/>
                <c:pt idx="0">
                  <c:v>3376.5</c:v>
                </c:pt>
                <c:pt idx="1">
                  <c:v>3480.5</c:v>
                </c:pt>
                <c:pt idx="2">
                  <c:v>3548.3</c:v>
                </c:pt>
                <c:pt idx="3">
                  <c:v>3482.9</c:v>
                </c:pt>
                <c:pt idx="4">
                  <c:v>3618.1</c:v>
                </c:pt>
                <c:pt idx="5">
                  <c:v>3602.7</c:v>
                </c:pt>
                <c:pt idx="6">
                  <c:v>3575.6</c:v>
                </c:pt>
                <c:pt idx="7">
                  <c:v>3701.3</c:v>
                </c:pt>
                <c:pt idx="8">
                  <c:v>3862.6</c:v>
                </c:pt>
                <c:pt idx="9">
                  <c:v>3937.8</c:v>
                </c:pt>
                <c:pt idx="10">
                  <c:v>3963.9</c:v>
                </c:pt>
                <c:pt idx="11">
                  <c:v>3951.2</c:v>
                </c:pt>
                <c:pt idx="12">
                  <c:v>3986.8</c:v>
                </c:pt>
                <c:pt idx="13">
                  <c:v>3887</c:v>
                </c:pt>
                <c:pt idx="14">
                  <c:v>3979.1</c:v>
                </c:pt>
                <c:pt idx="15">
                  <c:v>4012.4</c:v>
                </c:pt>
                <c:pt idx="16">
                  <c:v>4119.2</c:v>
                </c:pt>
                <c:pt idx="17">
                  <c:v>4126.6000000000004</c:v>
                </c:pt>
                <c:pt idx="18">
                  <c:v>4228.7</c:v>
                </c:pt>
                <c:pt idx="19">
                  <c:v>4361.8999999999996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4-53F2-448B-A1F2-E4F2547CA18A}"/>
            </c:ext>
          </c:extLst>
        </c:ser>
        <c:ser>
          <c:idx val="1"/>
          <c:order val="1"/>
          <c:tx>
            <c:v>Consumption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Sheet1!$A$2:$T$2</c:f>
              <c:numCache>
                <c:formatCode>General</c:formatCode>
                <c:ptCount val="20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cat>
          <c:val>
            <c:numRef>
              <c:f>Sheet1!$A$7:$T$7</c:f>
              <c:numCache>
                <c:formatCode>General</c:formatCode>
                <c:ptCount val="20"/>
                <c:pt idx="0">
                  <c:v>3347</c:v>
                </c:pt>
                <c:pt idx="1">
                  <c:v>3433.2</c:v>
                </c:pt>
                <c:pt idx="2">
                  <c:v>3449</c:v>
                </c:pt>
                <c:pt idx="3">
                  <c:v>3517</c:v>
                </c:pt>
                <c:pt idx="4">
                  <c:v>3556.2</c:v>
                </c:pt>
                <c:pt idx="5">
                  <c:v>3572.6</c:v>
                </c:pt>
                <c:pt idx="6">
                  <c:v>3606.6</c:v>
                </c:pt>
                <c:pt idx="7">
                  <c:v>3675.3</c:v>
                </c:pt>
                <c:pt idx="8">
                  <c:v>3813.7</c:v>
                </c:pt>
                <c:pt idx="9">
                  <c:v>3933.9</c:v>
                </c:pt>
                <c:pt idx="10">
                  <c:v>3977.2</c:v>
                </c:pt>
                <c:pt idx="11">
                  <c:v>4032.3</c:v>
                </c:pt>
                <c:pt idx="12">
                  <c:v>4018.1</c:v>
                </c:pt>
                <c:pt idx="13">
                  <c:v>3948.7</c:v>
                </c:pt>
                <c:pt idx="14">
                  <c:v>4079.9</c:v>
                </c:pt>
                <c:pt idx="15">
                  <c:v>4121.6000000000004</c:v>
                </c:pt>
                <c:pt idx="16">
                  <c:v>4168.6000000000004</c:v>
                </c:pt>
                <c:pt idx="17">
                  <c:v>4209.8999999999996</c:v>
                </c:pt>
                <c:pt idx="18">
                  <c:v>4251.6000000000004</c:v>
                </c:pt>
                <c:pt idx="19">
                  <c:v>4331.3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53F2-448B-A1F2-E4F2547CA1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9279368"/>
        <c:axId val="379277400"/>
      </c:lineChart>
      <c:catAx>
        <c:axId val="379279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9277400"/>
        <c:crosses val="autoZero"/>
        <c:auto val="1"/>
        <c:lblAlgn val="ctr"/>
        <c:lblOffset val="100"/>
        <c:noMultiLvlLbl val="0"/>
      </c:catAx>
      <c:valAx>
        <c:axId val="379277400"/>
        <c:scaling>
          <c:orientation val="minMax"/>
          <c:max val="4400"/>
          <c:min val="32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243F5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200" dirty="0">
                    <a:solidFill>
                      <a:srgbClr val="243F51"/>
                    </a:solidFill>
                  </a:rPr>
                  <a:t>Million Tonnes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243F5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9279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169939995793973"/>
          <c:y val="0.8178598045614669"/>
          <c:w val="0.2747140582453208"/>
          <c:h val="7.936563485119917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rgbClr val="243F5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r>
              <a:rPr lang="en-US" sz="2000" b="1">
                <a:solidFill>
                  <a:srgbClr val="243F51"/>
                </a:solidFill>
              </a:rPr>
              <a:t>Monthly Brent Crude Spot Price (USD/bbl)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rgbClr val="243F5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Oil Price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'[RBRTEm.xls]Data 1'!$A$180:$A$362</c:f>
              <c:numCache>
                <c:formatCode>mmm\-yyyy</c:formatCode>
                <c:ptCount val="183"/>
                <c:pt idx="0">
                  <c:v>37271</c:v>
                </c:pt>
                <c:pt idx="1">
                  <c:v>37302</c:v>
                </c:pt>
                <c:pt idx="2">
                  <c:v>37330</c:v>
                </c:pt>
                <c:pt idx="3">
                  <c:v>37361</c:v>
                </c:pt>
                <c:pt idx="4">
                  <c:v>37391</c:v>
                </c:pt>
                <c:pt idx="5">
                  <c:v>37422</c:v>
                </c:pt>
                <c:pt idx="6">
                  <c:v>37452</c:v>
                </c:pt>
                <c:pt idx="7">
                  <c:v>37483</c:v>
                </c:pt>
                <c:pt idx="8">
                  <c:v>37514</c:v>
                </c:pt>
                <c:pt idx="9">
                  <c:v>37544</c:v>
                </c:pt>
                <c:pt idx="10">
                  <c:v>37575</c:v>
                </c:pt>
                <c:pt idx="11">
                  <c:v>37605</c:v>
                </c:pt>
                <c:pt idx="12">
                  <c:v>37636</c:v>
                </c:pt>
                <c:pt idx="13">
                  <c:v>37667</c:v>
                </c:pt>
                <c:pt idx="14">
                  <c:v>37695</c:v>
                </c:pt>
                <c:pt idx="15">
                  <c:v>37726</c:v>
                </c:pt>
                <c:pt idx="16">
                  <c:v>37756</c:v>
                </c:pt>
                <c:pt idx="17">
                  <c:v>37787</c:v>
                </c:pt>
                <c:pt idx="18">
                  <c:v>37817</c:v>
                </c:pt>
                <c:pt idx="19">
                  <c:v>37848</c:v>
                </c:pt>
                <c:pt idx="20">
                  <c:v>37879</c:v>
                </c:pt>
                <c:pt idx="21">
                  <c:v>37909</c:v>
                </c:pt>
                <c:pt idx="22">
                  <c:v>37940</c:v>
                </c:pt>
                <c:pt idx="23">
                  <c:v>37970</c:v>
                </c:pt>
                <c:pt idx="24">
                  <c:v>38001</c:v>
                </c:pt>
                <c:pt idx="25">
                  <c:v>38032</c:v>
                </c:pt>
                <c:pt idx="26">
                  <c:v>38061</c:v>
                </c:pt>
                <c:pt idx="27">
                  <c:v>38092</c:v>
                </c:pt>
                <c:pt idx="28">
                  <c:v>38122</c:v>
                </c:pt>
                <c:pt idx="29">
                  <c:v>38153</c:v>
                </c:pt>
                <c:pt idx="30">
                  <c:v>38183</c:v>
                </c:pt>
                <c:pt idx="31">
                  <c:v>38214</c:v>
                </c:pt>
                <c:pt idx="32">
                  <c:v>38245</c:v>
                </c:pt>
                <c:pt idx="33">
                  <c:v>38275</c:v>
                </c:pt>
                <c:pt idx="34">
                  <c:v>38306</c:v>
                </c:pt>
                <c:pt idx="35">
                  <c:v>38336</c:v>
                </c:pt>
                <c:pt idx="36">
                  <c:v>38367</c:v>
                </c:pt>
                <c:pt idx="37">
                  <c:v>38398</c:v>
                </c:pt>
                <c:pt idx="38">
                  <c:v>38426</c:v>
                </c:pt>
                <c:pt idx="39">
                  <c:v>38457</c:v>
                </c:pt>
                <c:pt idx="40">
                  <c:v>38487</c:v>
                </c:pt>
                <c:pt idx="41">
                  <c:v>38518</c:v>
                </c:pt>
                <c:pt idx="42">
                  <c:v>38548</c:v>
                </c:pt>
                <c:pt idx="43">
                  <c:v>38579</c:v>
                </c:pt>
                <c:pt idx="44">
                  <c:v>38610</c:v>
                </c:pt>
                <c:pt idx="45">
                  <c:v>38640</c:v>
                </c:pt>
                <c:pt idx="46">
                  <c:v>38671</c:v>
                </c:pt>
                <c:pt idx="47">
                  <c:v>38701</c:v>
                </c:pt>
                <c:pt idx="48">
                  <c:v>38732</c:v>
                </c:pt>
                <c:pt idx="49">
                  <c:v>38763</c:v>
                </c:pt>
                <c:pt idx="50">
                  <c:v>38791</c:v>
                </c:pt>
                <c:pt idx="51">
                  <c:v>38822</c:v>
                </c:pt>
                <c:pt idx="52">
                  <c:v>38852</c:v>
                </c:pt>
                <c:pt idx="53">
                  <c:v>38883</c:v>
                </c:pt>
                <c:pt idx="54">
                  <c:v>38913</c:v>
                </c:pt>
                <c:pt idx="55">
                  <c:v>38944</c:v>
                </c:pt>
                <c:pt idx="56">
                  <c:v>38975</c:v>
                </c:pt>
                <c:pt idx="57">
                  <c:v>39005</c:v>
                </c:pt>
                <c:pt idx="58">
                  <c:v>39036</c:v>
                </c:pt>
                <c:pt idx="59">
                  <c:v>39066</c:v>
                </c:pt>
                <c:pt idx="60">
                  <c:v>39097</c:v>
                </c:pt>
                <c:pt idx="61">
                  <c:v>39128</c:v>
                </c:pt>
                <c:pt idx="62">
                  <c:v>39156</c:v>
                </c:pt>
                <c:pt idx="63">
                  <c:v>39187</c:v>
                </c:pt>
                <c:pt idx="64">
                  <c:v>39217</c:v>
                </c:pt>
                <c:pt idx="65">
                  <c:v>39248</c:v>
                </c:pt>
                <c:pt idx="66">
                  <c:v>39278</c:v>
                </c:pt>
                <c:pt idx="67">
                  <c:v>39309</c:v>
                </c:pt>
                <c:pt idx="68">
                  <c:v>39340</c:v>
                </c:pt>
                <c:pt idx="69">
                  <c:v>39370</c:v>
                </c:pt>
                <c:pt idx="70">
                  <c:v>39401</c:v>
                </c:pt>
                <c:pt idx="71">
                  <c:v>39431</c:v>
                </c:pt>
                <c:pt idx="72">
                  <c:v>39462</c:v>
                </c:pt>
                <c:pt idx="73">
                  <c:v>39493</c:v>
                </c:pt>
                <c:pt idx="74">
                  <c:v>39522</c:v>
                </c:pt>
                <c:pt idx="75">
                  <c:v>39553</c:v>
                </c:pt>
                <c:pt idx="76">
                  <c:v>39583</c:v>
                </c:pt>
                <c:pt idx="77">
                  <c:v>39614</c:v>
                </c:pt>
                <c:pt idx="78">
                  <c:v>39644</c:v>
                </c:pt>
                <c:pt idx="79">
                  <c:v>39675</c:v>
                </c:pt>
                <c:pt idx="80">
                  <c:v>39706</c:v>
                </c:pt>
                <c:pt idx="81">
                  <c:v>39736</c:v>
                </c:pt>
                <c:pt idx="82">
                  <c:v>39767</c:v>
                </c:pt>
                <c:pt idx="83">
                  <c:v>39797</c:v>
                </c:pt>
                <c:pt idx="84">
                  <c:v>39828</c:v>
                </c:pt>
                <c:pt idx="85">
                  <c:v>39859</c:v>
                </c:pt>
                <c:pt idx="86">
                  <c:v>39887</c:v>
                </c:pt>
                <c:pt idx="87">
                  <c:v>39918</c:v>
                </c:pt>
                <c:pt idx="88">
                  <c:v>39948</c:v>
                </c:pt>
                <c:pt idx="89">
                  <c:v>39979</c:v>
                </c:pt>
                <c:pt idx="90">
                  <c:v>40009</c:v>
                </c:pt>
                <c:pt idx="91">
                  <c:v>40040</c:v>
                </c:pt>
                <c:pt idx="92">
                  <c:v>40071</c:v>
                </c:pt>
                <c:pt idx="93">
                  <c:v>40101</c:v>
                </c:pt>
                <c:pt idx="94">
                  <c:v>40132</c:v>
                </c:pt>
                <c:pt idx="95">
                  <c:v>40162</c:v>
                </c:pt>
                <c:pt idx="96">
                  <c:v>40193</c:v>
                </c:pt>
                <c:pt idx="97">
                  <c:v>40224</c:v>
                </c:pt>
                <c:pt idx="98">
                  <c:v>40252</c:v>
                </c:pt>
                <c:pt idx="99">
                  <c:v>40283</c:v>
                </c:pt>
                <c:pt idx="100">
                  <c:v>40313</c:v>
                </c:pt>
                <c:pt idx="101">
                  <c:v>40344</c:v>
                </c:pt>
                <c:pt idx="102">
                  <c:v>40374</c:v>
                </c:pt>
                <c:pt idx="103">
                  <c:v>40405</c:v>
                </c:pt>
                <c:pt idx="104">
                  <c:v>40436</c:v>
                </c:pt>
                <c:pt idx="105">
                  <c:v>40466</c:v>
                </c:pt>
                <c:pt idx="106">
                  <c:v>40497</c:v>
                </c:pt>
                <c:pt idx="107">
                  <c:v>40527</c:v>
                </c:pt>
                <c:pt idx="108">
                  <c:v>40558</c:v>
                </c:pt>
                <c:pt idx="109">
                  <c:v>40589</c:v>
                </c:pt>
                <c:pt idx="110">
                  <c:v>40617</c:v>
                </c:pt>
                <c:pt idx="111">
                  <c:v>40648</c:v>
                </c:pt>
                <c:pt idx="112">
                  <c:v>40678</c:v>
                </c:pt>
                <c:pt idx="113">
                  <c:v>40709</c:v>
                </c:pt>
                <c:pt idx="114">
                  <c:v>40739</c:v>
                </c:pt>
                <c:pt idx="115">
                  <c:v>40770</c:v>
                </c:pt>
                <c:pt idx="116">
                  <c:v>40801</c:v>
                </c:pt>
                <c:pt idx="117">
                  <c:v>40831</c:v>
                </c:pt>
                <c:pt idx="118">
                  <c:v>40862</c:v>
                </c:pt>
                <c:pt idx="119">
                  <c:v>40892</c:v>
                </c:pt>
                <c:pt idx="120">
                  <c:v>40923</c:v>
                </c:pt>
                <c:pt idx="121">
                  <c:v>40954</c:v>
                </c:pt>
                <c:pt idx="122">
                  <c:v>40983</c:v>
                </c:pt>
                <c:pt idx="123">
                  <c:v>41014</c:v>
                </c:pt>
                <c:pt idx="124">
                  <c:v>41044</c:v>
                </c:pt>
                <c:pt idx="125">
                  <c:v>41075</c:v>
                </c:pt>
                <c:pt idx="126">
                  <c:v>41105</c:v>
                </c:pt>
                <c:pt idx="127">
                  <c:v>41136</c:v>
                </c:pt>
                <c:pt idx="128">
                  <c:v>41167</c:v>
                </c:pt>
                <c:pt idx="129">
                  <c:v>41197</c:v>
                </c:pt>
                <c:pt idx="130">
                  <c:v>41228</c:v>
                </c:pt>
                <c:pt idx="131">
                  <c:v>41258</c:v>
                </c:pt>
                <c:pt idx="132">
                  <c:v>41289</c:v>
                </c:pt>
                <c:pt idx="133">
                  <c:v>41320</c:v>
                </c:pt>
                <c:pt idx="134">
                  <c:v>41348</c:v>
                </c:pt>
                <c:pt idx="135">
                  <c:v>41379</c:v>
                </c:pt>
                <c:pt idx="136">
                  <c:v>41409</c:v>
                </c:pt>
                <c:pt idx="137">
                  <c:v>41440</c:v>
                </c:pt>
                <c:pt idx="138">
                  <c:v>41470</c:v>
                </c:pt>
                <c:pt idx="139">
                  <c:v>41501</c:v>
                </c:pt>
                <c:pt idx="140">
                  <c:v>41532</c:v>
                </c:pt>
                <c:pt idx="141">
                  <c:v>41562</c:v>
                </c:pt>
                <c:pt idx="142">
                  <c:v>41593</c:v>
                </c:pt>
                <c:pt idx="143">
                  <c:v>41623</c:v>
                </c:pt>
                <c:pt idx="144">
                  <c:v>41654</c:v>
                </c:pt>
                <c:pt idx="145">
                  <c:v>41685</c:v>
                </c:pt>
                <c:pt idx="146">
                  <c:v>41713</c:v>
                </c:pt>
                <c:pt idx="147">
                  <c:v>41744</c:v>
                </c:pt>
                <c:pt idx="148">
                  <c:v>41774</c:v>
                </c:pt>
                <c:pt idx="149">
                  <c:v>41805</c:v>
                </c:pt>
                <c:pt idx="150">
                  <c:v>41835</c:v>
                </c:pt>
                <c:pt idx="151">
                  <c:v>41866</c:v>
                </c:pt>
                <c:pt idx="152">
                  <c:v>41897</c:v>
                </c:pt>
                <c:pt idx="153">
                  <c:v>41927</c:v>
                </c:pt>
                <c:pt idx="154">
                  <c:v>41958</c:v>
                </c:pt>
                <c:pt idx="155">
                  <c:v>41988</c:v>
                </c:pt>
                <c:pt idx="156">
                  <c:v>42019</c:v>
                </c:pt>
                <c:pt idx="157">
                  <c:v>42050</c:v>
                </c:pt>
                <c:pt idx="158">
                  <c:v>42078</c:v>
                </c:pt>
                <c:pt idx="159">
                  <c:v>42109</c:v>
                </c:pt>
                <c:pt idx="160">
                  <c:v>42139</c:v>
                </c:pt>
                <c:pt idx="161">
                  <c:v>42170</c:v>
                </c:pt>
                <c:pt idx="162">
                  <c:v>42200</c:v>
                </c:pt>
                <c:pt idx="163">
                  <c:v>42231</c:v>
                </c:pt>
                <c:pt idx="164">
                  <c:v>42262</c:v>
                </c:pt>
                <c:pt idx="165">
                  <c:v>42292</c:v>
                </c:pt>
                <c:pt idx="166">
                  <c:v>42323</c:v>
                </c:pt>
                <c:pt idx="167">
                  <c:v>42353</c:v>
                </c:pt>
                <c:pt idx="168">
                  <c:v>42384</c:v>
                </c:pt>
                <c:pt idx="169">
                  <c:v>42415</c:v>
                </c:pt>
                <c:pt idx="170">
                  <c:v>42444</c:v>
                </c:pt>
                <c:pt idx="171">
                  <c:v>42475</c:v>
                </c:pt>
                <c:pt idx="172">
                  <c:v>42505</c:v>
                </c:pt>
                <c:pt idx="173">
                  <c:v>42536</c:v>
                </c:pt>
                <c:pt idx="174">
                  <c:v>42566</c:v>
                </c:pt>
                <c:pt idx="175">
                  <c:v>42597</c:v>
                </c:pt>
                <c:pt idx="176">
                  <c:v>42628</c:v>
                </c:pt>
                <c:pt idx="177">
                  <c:v>42658</c:v>
                </c:pt>
                <c:pt idx="178">
                  <c:v>42689</c:v>
                </c:pt>
                <c:pt idx="179">
                  <c:v>42719</c:v>
                </c:pt>
                <c:pt idx="180">
                  <c:v>42750</c:v>
                </c:pt>
                <c:pt idx="181">
                  <c:v>42781</c:v>
                </c:pt>
                <c:pt idx="182">
                  <c:v>42809</c:v>
                </c:pt>
              </c:numCache>
            </c:numRef>
          </c:cat>
          <c:val>
            <c:numRef>
              <c:f>'[RBRTEm.xls]Data 1'!$B$180:$B$362</c:f>
              <c:numCache>
                <c:formatCode>General</c:formatCode>
                <c:ptCount val="183"/>
                <c:pt idx="0">
                  <c:v>19.420000000000002</c:v>
                </c:pt>
                <c:pt idx="1">
                  <c:v>20.28</c:v>
                </c:pt>
                <c:pt idx="2">
                  <c:v>23.7</c:v>
                </c:pt>
                <c:pt idx="3">
                  <c:v>25.73</c:v>
                </c:pt>
                <c:pt idx="4">
                  <c:v>25.35</c:v>
                </c:pt>
                <c:pt idx="5">
                  <c:v>24.08</c:v>
                </c:pt>
                <c:pt idx="6">
                  <c:v>25.74</c:v>
                </c:pt>
                <c:pt idx="7">
                  <c:v>26.65</c:v>
                </c:pt>
                <c:pt idx="8">
                  <c:v>28.4</c:v>
                </c:pt>
                <c:pt idx="9">
                  <c:v>27.54</c:v>
                </c:pt>
                <c:pt idx="10">
                  <c:v>24.34</c:v>
                </c:pt>
                <c:pt idx="11">
                  <c:v>28.33</c:v>
                </c:pt>
                <c:pt idx="12">
                  <c:v>31.18</c:v>
                </c:pt>
                <c:pt idx="13">
                  <c:v>32.770000000000003</c:v>
                </c:pt>
                <c:pt idx="14">
                  <c:v>30.61</c:v>
                </c:pt>
                <c:pt idx="15">
                  <c:v>25</c:v>
                </c:pt>
                <c:pt idx="16">
                  <c:v>25.86</c:v>
                </c:pt>
                <c:pt idx="17">
                  <c:v>27.65</c:v>
                </c:pt>
                <c:pt idx="18">
                  <c:v>28.35</c:v>
                </c:pt>
                <c:pt idx="19">
                  <c:v>29.89</c:v>
                </c:pt>
                <c:pt idx="20">
                  <c:v>27.11</c:v>
                </c:pt>
                <c:pt idx="21">
                  <c:v>29.61</c:v>
                </c:pt>
                <c:pt idx="22">
                  <c:v>28.75</c:v>
                </c:pt>
                <c:pt idx="23">
                  <c:v>29.81</c:v>
                </c:pt>
                <c:pt idx="24">
                  <c:v>31.28</c:v>
                </c:pt>
                <c:pt idx="25">
                  <c:v>30.86</c:v>
                </c:pt>
                <c:pt idx="26">
                  <c:v>33.630000000000003</c:v>
                </c:pt>
                <c:pt idx="27">
                  <c:v>33.590000000000003</c:v>
                </c:pt>
                <c:pt idx="28">
                  <c:v>37.57</c:v>
                </c:pt>
                <c:pt idx="29">
                  <c:v>35.18</c:v>
                </c:pt>
                <c:pt idx="30">
                  <c:v>38.22</c:v>
                </c:pt>
                <c:pt idx="31">
                  <c:v>42.74</c:v>
                </c:pt>
                <c:pt idx="32">
                  <c:v>43.2</c:v>
                </c:pt>
                <c:pt idx="33">
                  <c:v>49.78</c:v>
                </c:pt>
                <c:pt idx="34">
                  <c:v>43.11</c:v>
                </c:pt>
                <c:pt idx="35">
                  <c:v>39.6</c:v>
                </c:pt>
                <c:pt idx="36">
                  <c:v>44.51</c:v>
                </c:pt>
                <c:pt idx="37">
                  <c:v>45.48</c:v>
                </c:pt>
                <c:pt idx="38">
                  <c:v>53.1</c:v>
                </c:pt>
                <c:pt idx="39">
                  <c:v>51.88</c:v>
                </c:pt>
                <c:pt idx="40">
                  <c:v>48.65</c:v>
                </c:pt>
                <c:pt idx="41">
                  <c:v>54.35</c:v>
                </c:pt>
                <c:pt idx="42">
                  <c:v>57.52</c:v>
                </c:pt>
                <c:pt idx="43">
                  <c:v>63.98</c:v>
                </c:pt>
                <c:pt idx="44">
                  <c:v>62.91</c:v>
                </c:pt>
                <c:pt idx="45">
                  <c:v>58.54</c:v>
                </c:pt>
                <c:pt idx="46">
                  <c:v>55.24</c:v>
                </c:pt>
                <c:pt idx="47">
                  <c:v>56.86</c:v>
                </c:pt>
                <c:pt idx="48">
                  <c:v>62.99</c:v>
                </c:pt>
                <c:pt idx="49">
                  <c:v>60.21</c:v>
                </c:pt>
                <c:pt idx="50">
                  <c:v>62.06</c:v>
                </c:pt>
                <c:pt idx="51">
                  <c:v>70.260000000000005</c:v>
                </c:pt>
                <c:pt idx="52">
                  <c:v>69.78</c:v>
                </c:pt>
                <c:pt idx="53">
                  <c:v>68.56</c:v>
                </c:pt>
                <c:pt idx="54">
                  <c:v>73.67</c:v>
                </c:pt>
                <c:pt idx="55">
                  <c:v>73.23</c:v>
                </c:pt>
                <c:pt idx="56">
                  <c:v>61.96</c:v>
                </c:pt>
                <c:pt idx="57">
                  <c:v>57.81</c:v>
                </c:pt>
                <c:pt idx="58">
                  <c:v>58.76</c:v>
                </c:pt>
                <c:pt idx="59">
                  <c:v>62.47</c:v>
                </c:pt>
                <c:pt idx="60">
                  <c:v>53.68</c:v>
                </c:pt>
                <c:pt idx="61">
                  <c:v>57.56</c:v>
                </c:pt>
                <c:pt idx="62">
                  <c:v>62.05</c:v>
                </c:pt>
                <c:pt idx="63">
                  <c:v>67.489999999999995</c:v>
                </c:pt>
                <c:pt idx="64">
                  <c:v>67.209999999999994</c:v>
                </c:pt>
                <c:pt idx="65">
                  <c:v>71.05</c:v>
                </c:pt>
                <c:pt idx="66">
                  <c:v>76.930000000000007</c:v>
                </c:pt>
                <c:pt idx="67">
                  <c:v>70.760000000000005</c:v>
                </c:pt>
                <c:pt idx="68">
                  <c:v>77.17</c:v>
                </c:pt>
                <c:pt idx="69">
                  <c:v>82.34</c:v>
                </c:pt>
                <c:pt idx="70">
                  <c:v>92.41</c:v>
                </c:pt>
                <c:pt idx="71">
                  <c:v>90.93</c:v>
                </c:pt>
                <c:pt idx="72">
                  <c:v>92.18</c:v>
                </c:pt>
                <c:pt idx="73">
                  <c:v>94.99</c:v>
                </c:pt>
                <c:pt idx="74">
                  <c:v>103.64</c:v>
                </c:pt>
                <c:pt idx="75">
                  <c:v>109.07</c:v>
                </c:pt>
                <c:pt idx="76">
                  <c:v>122.8</c:v>
                </c:pt>
                <c:pt idx="77">
                  <c:v>132.32</c:v>
                </c:pt>
                <c:pt idx="78">
                  <c:v>132.72</c:v>
                </c:pt>
                <c:pt idx="79">
                  <c:v>113.24</c:v>
                </c:pt>
                <c:pt idx="80">
                  <c:v>97.23</c:v>
                </c:pt>
                <c:pt idx="81">
                  <c:v>71.58</c:v>
                </c:pt>
                <c:pt idx="82">
                  <c:v>52.45</c:v>
                </c:pt>
                <c:pt idx="83">
                  <c:v>39.950000000000003</c:v>
                </c:pt>
                <c:pt idx="84">
                  <c:v>43.44</c:v>
                </c:pt>
                <c:pt idx="85">
                  <c:v>43.32</c:v>
                </c:pt>
                <c:pt idx="86">
                  <c:v>46.54</c:v>
                </c:pt>
                <c:pt idx="87">
                  <c:v>50.18</c:v>
                </c:pt>
                <c:pt idx="88">
                  <c:v>57.3</c:v>
                </c:pt>
                <c:pt idx="89">
                  <c:v>68.61</c:v>
                </c:pt>
                <c:pt idx="90">
                  <c:v>64.44</c:v>
                </c:pt>
                <c:pt idx="91">
                  <c:v>72.510000000000005</c:v>
                </c:pt>
                <c:pt idx="92">
                  <c:v>67.650000000000006</c:v>
                </c:pt>
                <c:pt idx="93">
                  <c:v>72.77</c:v>
                </c:pt>
                <c:pt idx="94">
                  <c:v>76.66</c:v>
                </c:pt>
                <c:pt idx="95">
                  <c:v>74.459999999999994</c:v>
                </c:pt>
                <c:pt idx="96">
                  <c:v>76.17</c:v>
                </c:pt>
                <c:pt idx="97">
                  <c:v>73.75</c:v>
                </c:pt>
                <c:pt idx="98">
                  <c:v>78.83</c:v>
                </c:pt>
                <c:pt idx="99">
                  <c:v>84.82</c:v>
                </c:pt>
                <c:pt idx="100">
                  <c:v>75.95</c:v>
                </c:pt>
                <c:pt idx="101">
                  <c:v>74.760000000000005</c:v>
                </c:pt>
                <c:pt idx="102">
                  <c:v>75.58</c:v>
                </c:pt>
                <c:pt idx="103">
                  <c:v>77.040000000000006</c:v>
                </c:pt>
                <c:pt idx="104">
                  <c:v>77.84</c:v>
                </c:pt>
                <c:pt idx="105">
                  <c:v>82.67</c:v>
                </c:pt>
                <c:pt idx="106">
                  <c:v>85.28</c:v>
                </c:pt>
                <c:pt idx="107">
                  <c:v>91.45</c:v>
                </c:pt>
                <c:pt idx="108">
                  <c:v>96.52</c:v>
                </c:pt>
                <c:pt idx="109">
                  <c:v>103.72</c:v>
                </c:pt>
                <c:pt idx="110">
                  <c:v>114.64</c:v>
                </c:pt>
                <c:pt idx="111">
                  <c:v>123.26</c:v>
                </c:pt>
                <c:pt idx="112">
                  <c:v>114.99</c:v>
                </c:pt>
                <c:pt idx="113">
                  <c:v>113.83</c:v>
                </c:pt>
                <c:pt idx="114">
                  <c:v>116.97</c:v>
                </c:pt>
                <c:pt idx="115">
                  <c:v>110.22</c:v>
                </c:pt>
                <c:pt idx="116">
                  <c:v>112.83</c:v>
                </c:pt>
                <c:pt idx="117">
                  <c:v>109.55</c:v>
                </c:pt>
                <c:pt idx="118">
                  <c:v>110.77</c:v>
                </c:pt>
                <c:pt idx="119">
                  <c:v>107.87</c:v>
                </c:pt>
                <c:pt idx="120">
                  <c:v>110.69</c:v>
                </c:pt>
                <c:pt idx="121">
                  <c:v>119.33</c:v>
                </c:pt>
                <c:pt idx="122">
                  <c:v>125.45</c:v>
                </c:pt>
                <c:pt idx="123">
                  <c:v>119.75</c:v>
                </c:pt>
                <c:pt idx="124">
                  <c:v>110.34</c:v>
                </c:pt>
                <c:pt idx="125">
                  <c:v>95.16</c:v>
                </c:pt>
                <c:pt idx="126">
                  <c:v>102.62</c:v>
                </c:pt>
                <c:pt idx="127">
                  <c:v>113.36</c:v>
                </c:pt>
                <c:pt idx="128">
                  <c:v>112.86</c:v>
                </c:pt>
                <c:pt idx="129">
                  <c:v>111.71</c:v>
                </c:pt>
                <c:pt idx="130">
                  <c:v>109.06</c:v>
                </c:pt>
                <c:pt idx="131">
                  <c:v>109.49</c:v>
                </c:pt>
                <c:pt idx="132">
                  <c:v>112.96</c:v>
                </c:pt>
                <c:pt idx="133">
                  <c:v>116.05</c:v>
                </c:pt>
                <c:pt idx="134">
                  <c:v>108.47</c:v>
                </c:pt>
                <c:pt idx="135">
                  <c:v>102.25</c:v>
                </c:pt>
                <c:pt idx="136">
                  <c:v>102.56</c:v>
                </c:pt>
                <c:pt idx="137">
                  <c:v>102.92</c:v>
                </c:pt>
                <c:pt idx="138">
                  <c:v>107.93</c:v>
                </c:pt>
                <c:pt idx="139">
                  <c:v>111.28</c:v>
                </c:pt>
                <c:pt idx="140">
                  <c:v>111.6</c:v>
                </c:pt>
                <c:pt idx="141">
                  <c:v>109.08</c:v>
                </c:pt>
                <c:pt idx="142">
                  <c:v>107.79</c:v>
                </c:pt>
                <c:pt idx="143">
                  <c:v>110.76</c:v>
                </c:pt>
                <c:pt idx="144">
                  <c:v>108.12</c:v>
                </c:pt>
                <c:pt idx="145">
                  <c:v>108.9</c:v>
                </c:pt>
                <c:pt idx="146">
                  <c:v>107.48</c:v>
                </c:pt>
                <c:pt idx="147">
                  <c:v>107.76</c:v>
                </c:pt>
                <c:pt idx="148">
                  <c:v>109.54</c:v>
                </c:pt>
                <c:pt idx="149">
                  <c:v>111.8</c:v>
                </c:pt>
                <c:pt idx="150">
                  <c:v>106.77</c:v>
                </c:pt>
                <c:pt idx="151">
                  <c:v>101.61</c:v>
                </c:pt>
                <c:pt idx="152">
                  <c:v>97.09</c:v>
                </c:pt>
                <c:pt idx="153">
                  <c:v>87.43</c:v>
                </c:pt>
                <c:pt idx="154">
                  <c:v>79.44</c:v>
                </c:pt>
                <c:pt idx="155">
                  <c:v>62.34</c:v>
                </c:pt>
                <c:pt idx="156">
                  <c:v>47.76</c:v>
                </c:pt>
                <c:pt idx="157">
                  <c:v>58.1</c:v>
                </c:pt>
                <c:pt idx="158">
                  <c:v>55.89</c:v>
                </c:pt>
                <c:pt idx="159">
                  <c:v>59.52</c:v>
                </c:pt>
                <c:pt idx="160">
                  <c:v>64.08</c:v>
                </c:pt>
                <c:pt idx="161">
                  <c:v>61.48</c:v>
                </c:pt>
                <c:pt idx="162">
                  <c:v>56.56</c:v>
                </c:pt>
                <c:pt idx="163">
                  <c:v>46.52</c:v>
                </c:pt>
                <c:pt idx="164">
                  <c:v>47.62</c:v>
                </c:pt>
                <c:pt idx="165">
                  <c:v>48.43</c:v>
                </c:pt>
                <c:pt idx="166">
                  <c:v>44.27</c:v>
                </c:pt>
                <c:pt idx="167">
                  <c:v>38.01</c:v>
                </c:pt>
                <c:pt idx="168">
                  <c:v>30.7</c:v>
                </c:pt>
                <c:pt idx="169">
                  <c:v>32.18</c:v>
                </c:pt>
                <c:pt idx="170">
                  <c:v>38.21</c:v>
                </c:pt>
                <c:pt idx="171">
                  <c:v>41.58</c:v>
                </c:pt>
                <c:pt idx="172">
                  <c:v>46.74</c:v>
                </c:pt>
                <c:pt idx="173">
                  <c:v>48.25</c:v>
                </c:pt>
                <c:pt idx="174">
                  <c:v>44.95</c:v>
                </c:pt>
                <c:pt idx="175">
                  <c:v>45.84</c:v>
                </c:pt>
                <c:pt idx="176">
                  <c:v>46.57</c:v>
                </c:pt>
                <c:pt idx="177">
                  <c:v>49.52</c:v>
                </c:pt>
                <c:pt idx="178">
                  <c:v>44.73</c:v>
                </c:pt>
                <c:pt idx="179">
                  <c:v>53.29</c:v>
                </c:pt>
                <c:pt idx="180">
                  <c:v>54.58</c:v>
                </c:pt>
                <c:pt idx="181">
                  <c:v>54.87</c:v>
                </c:pt>
                <c:pt idx="182">
                  <c:v>51.59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666-444C-AC61-6FE2FDB412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8182784"/>
        <c:axId val="378183112"/>
      </c:lineChart>
      <c:dateAx>
        <c:axId val="378182784"/>
        <c:scaling>
          <c:orientation val="minMax"/>
        </c:scaling>
        <c:delete val="0"/>
        <c:axPos val="b"/>
        <c:numFmt formatCode="mmm\-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400" b="0" i="0" u="none" strike="noStrike" kern="120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83112"/>
        <c:crosses val="autoZero"/>
        <c:auto val="1"/>
        <c:lblOffset val="100"/>
        <c:baseTimeUnit val="months"/>
        <c:majorUnit val="12"/>
        <c:majorTimeUnit val="months"/>
        <c:minorUnit val="6"/>
        <c:minorTimeUnit val="months"/>
      </c:dateAx>
      <c:valAx>
        <c:axId val="378183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82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r>
              <a:rPr lang="en-US" sz="2000" b="1">
                <a:solidFill>
                  <a:srgbClr val="243F51"/>
                </a:solidFill>
              </a:rPr>
              <a:t>Global Oil Production and Consumption (1996-2015)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rgbClr val="243F5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1021000106516342E-2"/>
          <c:y val="9.0335189582783637E-2"/>
          <c:w val="0.89649178868250201"/>
          <c:h val="0.8420180810731992"/>
        </c:manualLayout>
      </c:layout>
      <c:lineChart>
        <c:grouping val="standard"/>
        <c:varyColors val="0"/>
        <c:ser>
          <c:idx val="0"/>
          <c:order val="0"/>
          <c:tx>
            <c:v>Production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3.0822114977563288E-2"/>
                  <c:y val="-0.10423271165178427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3F2-448B-A1F2-E4F2547CA18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3F2-448B-A1F2-E4F2547CA18A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3F2-448B-A1F2-E4F2547CA18A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3F2-448B-A1F2-E4F2547CA18A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3F2-448B-A1F2-E4F2547CA18A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3F2-448B-A1F2-E4F2547CA18A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3F2-448B-A1F2-E4F2547CA18A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3F2-448B-A1F2-E4F2547CA18A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3F2-448B-A1F2-E4F2547CA18A}"/>
                </c:ext>
              </c:extLst>
            </c:dLbl>
            <c:dLbl>
              <c:idx val="9"/>
              <c:layout>
                <c:manualLayout>
                  <c:x val="-7.7995198571042298E-2"/>
                  <c:y val="-6.660778513796890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53F2-448B-A1F2-E4F2547CA18A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53F2-448B-A1F2-E4F2547CA18A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53F2-448B-A1F2-E4F2547CA18A}"/>
                </c:ext>
              </c:extLst>
            </c:dLbl>
            <c:dLbl>
              <c:idx val="12"/>
              <c:layout>
                <c:manualLayout>
                  <c:x val="-7.2445424030633004E-2"/>
                  <c:y val="7.213413138172543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53F2-448B-A1F2-E4F2547CA18A}"/>
                </c:ext>
              </c:extLst>
            </c:dLbl>
            <c:dLbl>
              <c:idx val="13"/>
              <c:layout>
                <c:manualLayout>
                  <c:x val="-9.1571279916763555E-4"/>
                  <c:y val="2.745453114656964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53F2-448B-A1F2-E4F2547CA18A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53F2-448B-A1F2-E4F2547CA18A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53F2-448B-A1F2-E4F2547CA18A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53F2-448B-A1F2-E4F2547CA18A}"/>
                </c:ext>
              </c:extLst>
            </c:dLbl>
            <c:dLbl>
              <c:idx val="17"/>
              <c:layout>
                <c:manualLayout>
                  <c:x val="9.4137504404041058E-3"/>
                  <c:y val="2.275141533234267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53F2-448B-A1F2-E4F2547CA18A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53F2-448B-A1F2-E4F2547CA18A}"/>
                </c:ext>
              </c:extLst>
            </c:dLbl>
            <c:dLbl>
              <c:idx val="19"/>
              <c:layout>
                <c:manualLayout>
                  <c:x val="-6.0268912795890209E-2"/>
                  <c:y val="1.5873941683215308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53F2-448B-A1F2-E4F2547CA1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rgbClr val="243F5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Sheet1!$A$2:$T$2</c:f>
              <c:numCache>
                <c:formatCode>General</c:formatCode>
                <c:ptCount val="20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cat>
          <c:val>
            <c:numRef>
              <c:f>Sheet1!$A$3:$T$3</c:f>
              <c:numCache>
                <c:formatCode>General</c:formatCode>
                <c:ptCount val="20"/>
                <c:pt idx="0">
                  <c:v>3376.5</c:v>
                </c:pt>
                <c:pt idx="1">
                  <c:v>3480.5</c:v>
                </c:pt>
                <c:pt idx="2">
                  <c:v>3548.3</c:v>
                </c:pt>
                <c:pt idx="3">
                  <c:v>3482.9</c:v>
                </c:pt>
                <c:pt idx="4">
                  <c:v>3618.1</c:v>
                </c:pt>
                <c:pt idx="5">
                  <c:v>3602.7</c:v>
                </c:pt>
                <c:pt idx="6">
                  <c:v>3575.6</c:v>
                </c:pt>
                <c:pt idx="7">
                  <c:v>3701.3</c:v>
                </c:pt>
                <c:pt idx="8">
                  <c:v>3862.6</c:v>
                </c:pt>
                <c:pt idx="9">
                  <c:v>3937.8</c:v>
                </c:pt>
                <c:pt idx="10">
                  <c:v>3963.9</c:v>
                </c:pt>
                <c:pt idx="11">
                  <c:v>3951.2</c:v>
                </c:pt>
                <c:pt idx="12">
                  <c:v>3986.8</c:v>
                </c:pt>
                <c:pt idx="13">
                  <c:v>3887</c:v>
                </c:pt>
                <c:pt idx="14">
                  <c:v>3979.1</c:v>
                </c:pt>
                <c:pt idx="15">
                  <c:v>4012.4</c:v>
                </c:pt>
                <c:pt idx="16">
                  <c:v>4119.2</c:v>
                </c:pt>
                <c:pt idx="17">
                  <c:v>4126.6000000000004</c:v>
                </c:pt>
                <c:pt idx="18">
                  <c:v>4228.7</c:v>
                </c:pt>
                <c:pt idx="19">
                  <c:v>4361.8999999999996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4-53F2-448B-A1F2-E4F2547CA18A}"/>
            </c:ext>
          </c:extLst>
        </c:ser>
        <c:ser>
          <c:idx val="1"/>
          <c:order val="1"/>
          <c:tx>
            <c:v>Consumption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Sheet1!$A$2:$T$2</c:f>
              <c:numCache>
                <c:formatCode>General</c:formatCode>
                <c:ptCount val="20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cat>
          <c:val>
            <c:numRef>
              <c:f>Sheet1!$A$7:$T$7</c:f>
              <c:numCache>
                <c:formatCode>General</c:formatCode>
                <c:ptCount val="20"/>
                <c:pt idx="0">
                  <c:v>3347</c:v>
                </c:pt>
                <c:pt idx="1">
                  <c:v>3433.2</c:v>
                </c:pt>
                <c:pt idx="2">
                  <c:v>3449</c:v>
                </c:pt>
                <c:pt idx="3">
                  <c:v>3517</c:v>
                </c:pt>
                <c:pt idx="4">
                  <c:v>3556.2</c:v>
                </c:pt>
                <c:pt idx="5">
                  <c:v>3572.6</c:v>
                </c:pt>
                <c:pt idx="6">
                  <c:v>3606.6</c:v>
                </c:pt>
                <c:pt idx="7">
                  <c:v>3675.3</c:v>
                </c:pt>
                <c:pt idx="8">
                  <c:v>3813.7</c:v>
                </c:pt>
                <c:pt idx="9">
                  <c:v>3933.9</c:v>
                </c:pt>
                <c:pt idx="10">
                  <c:v>3977.2</c:v>
                </c:pt>
                <c:pt idx="11">
                  <c:v>4032.3</c:v>
                </c:pt>
                <c:pt idx="12">
                  <c:v>4018.1</c:v>
                </c:pt>
                <c:pt idx="13">
                  <c:v>3948.7</c:v>
                </c:pt>
                <c:pt idx="14">
                  <c:v>4079.9</c:v>
                </c:pt>
                <c:pt idx="15">
                  <c:v>4121.6000000000004</c:v>
                </c:pt>
                <c:pt idx="16">
                  <c:v>4168.6000000000004</c:v>
                </c:pt>
                <c:pt idx="17">
                  <c:v>4209.8999999999996</c:v>
                </c:pt>
                <c:pt idx="18">
                  <c:v>4251.6000000000004</c:v>
                </c:pt>
                <c:pt idx="19">
                  <c:v>4331.3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53F2-448B-A1F2-E4F2547CA1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9279368"/>
        <c:axId val="379277400"/>
      </c:lineChart>
      <c:catAx>
        <c:axId val="379279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9277400"/>
        <c:crosses val="autoZero"/>
        <c:auto val="1"/>
        <c:lblAlgn val="ctr"/>
        <c:lblOffset val="100"/>
        <c:noMultiLvlLbl val="0"/>
      </c:catAx>
      <c:valAx>
        <c:axId val="379277400"/>
        <c:scaling>
          <c:orientation val="minMax"/>
          <c:max val="4400"/>
          <c:min val="32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rgbClr val="243F5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200">
                    <a:solidFill>
                      <a:srgbClr val="243F51"/>
                    </a:solidFill>
                  </a:rPr>
                  <a:t>Million Tonnes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rgbClr val="243F5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9279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169939995793973"/>
          <c:y val="0.8178598045614669"/>
          <c:w val="0.2747140582453208"/>
          <c:h val="7.936563485119917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rgbClr val="243F5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r>
              <a:rPr lang="en-US" sz="2000" b="1">
                <a:solidFill>
                  <a:srgbClr val="243F51"/>
                </a:solidFill>
              </a:rPr>
              <a:t>Monthly Brent Crude Spot Price (USD/bbl)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rgbClr val="243F5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Oil Price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'[RBRTEm.xls]Data 1'!$A$180:$A$362</c:f>
              <c:numCache>
                <c:formatCode>mmm\-yyyy</c:formatCode>
                <c:ptCount val="183"/>
                <c:pt idx="0">
                  <c:v>37271</c:v>
                </c:pt>
                <c:pt idx="1">
                  <c:v>37302</c:v>
                </c:pt>
                <c:pt idx="2">
                  <c:v>37330</c:v>
                </c:pt>
                <c:pt idx="3">
                  <c:v>37361</c:v>
                </c:pt>
                <c:pt idx="4">
                  <c:v>37391</c:v>
                </c:pt>
                <c:pt idx="5">
                  <c:v>37422</c:v>
                </c:pt>
                <c:pt idx="6">
                  <c:v>37452</c:v>
                </c:pt>
                <c:pt idx="7">
                  <c:v>37483</c:v>
                </c:pt>
                <c:pt idx="8">
                  <c:v>37514</c:v>
                </c:pt>
                <c:pt idx="9">
                  <c:v>37544</c:v>
                </c:pt>
                <c:pt idx="10">
                  <c:v>37575</c:v>
                </c:pt>
                <c:pt idx="11">
                  <c:v>37605</c:v>
                </c:pt>
                <c:pt idx="12">
                  <c:v>37636</c:v>
                </c:pt>
                <c:pt idx="13">
                  <c:v>37667</c:v>
                </c:pt>
                <c:pt idx="14">
                  <c:v>37695</c:v>
                </c:pt>
                <c:pt idx="15">
                  <c:v>37726</c:v>
                </c:pt>
                <c:pt idx="16">
                  <c:v>37756</c:v>
                </c:pt>
                <c:pt idx="17">
                  <c:v>37787</c:v>
                </c:pt>
                <c:pt idx="18">
                  <c:v>37817</c:v>
                </c:pt>
                <c:pt idx="19">
                  <c:v>37848</c:v>
                </c:pt>
                <c:pt idx="20">
                  <c:v>37879</c:v>
                </c:pt>
                <c:pt idx="21">
                  <c:v>37909</c:v>
                </c:pt>
                <c:pt idx="22">
                  <c:v>37940</c:v>
                </c:pt>
                <c:pt idx="23">
                  <c:v>37970</c:v>
                </c:pt>
                <c:pt idx="24">
                  <c:v>38001</c:v>
                </c:pt>
                <c:pt idx="25">
                  <c:v>38032</c:v>
                </c:pt>
                <c:pt idx="26">
                  <c:v>38061</c:v>
                </c:pt>
                <c:pt idx="27">
                  <c:v>38092</c:v>
                </c:pt>
                <c:pt idx="28">
                  <c:v>38122</c:v>
                </c:pt>
                <c:pt idx="29">
                  <c:v>38153</c:v>
                </c:pt>
                <c:pt idx="30">
                  <c:v>38183</c:v>
                </c:pt>
                <c:pt idx="31">
                  <c:v>38214</c:v>
                </c:pt>
                <c:pt idx="32">
                  <c:v>38245</c:v>
                </c:pt>
                <c:pt idx="33">
                  <c:v>38275</c:v>
                </c:pt>
                <c:pt idx="34">
                  <c:v>38306</c:v>
                </c:pt>
                <c:pt idx="35">
                  <c:v>38336</c:v>
                </c:pt>
                <c:pt idx="36">
                  <c:v>38367</c:v>
                </c:pt>
                <c:pt idx="37">
                  <c:v>38398</c:v>
                </c:pt>
                <c:pt idx="38">
                  <c:v>38426</c:v>
                </c:pt>
                <c:pt idx="39">
                  <c:v>38457</c:v>
                </c:pt>
                <c:pt idx="40">
                  <c:v>38487</c:v>
                </c:pt>
                <c:pt idx="41">
                  <c:v>38518</c:v>
                </c:pt>
                <c:pt idx="42">
                  <c:v>38548</c:v>
                </c:pt>
                <c:pt idx="43">
                  <c:v>38579</c:v>
                </c:pt>
                <c:pt idx="44">
                  <c:v>38610</c:v>
                </c:pt>
                <c:pt idx="45">
                  <c:v>38640</c:v>
                </c:pt>
                <c:pt idx="46">
                  <c:v>38671</c:v>
                </c:pt>
                <c:pt idx="47">
                  <c:v>38701</c:v>
                </c:pt>
                <c:pt idx="48">
                  <c:v>38732</c:v>
                </c:pt>
                <c:pt idx="49">
                  <c:v>38763</c:v>
                </c:pt>
                <c:pt idx="50">
                  <c:v>38791</c:v>
                </c:pt>
                <c:pt idx="51">
                  <c:v>38822</c:v>
                </c:pt>
                <c:pt idx="52">
                  <c:v>38852</c:v>
                </c:pt>
                <c:pt idx="53">
                  <c:v>38883</c:v>
                </c:pt>
                <c:pt idx="54">
                  <c:v>38913</c:v>
                </c:pt>
                <c:pt idx="55">
                  <c:v>38944</c:v>
                </c:pt>
                <c:pt idx="56">
                  <c:v>38975</c:v>
                </c:pt>
                <c:pt idx="57">
                  <c:v>39005</c:v>
                </c:pt>
                <c:pt idx="58">
                  <c:v>39036</c:v>
                </c:pt>
                <c:pt idx="59">
                  <c:v>39066</c:v>
                </c:pt>
                <c:pt idx="60">
                  <c:v>39097</c:v>
                </c:pt>
                <c:pt idx="61">
                  <c:v>39128</c:v>
                </c:pt>
                <c:pt idx="62">
                  <c:v>39156</c:v>
                </c:pt>
                <c:pt idx="63">
                  <c:v>39187</c:v>
                </c:pt>
                <c:pt idx="64">
                  <c:v>39217</c:v>
                </c:pt>
                <c:pt idx="65">
                  <c:v>39248</c:v>
                </c:pt>
                <c:pt idx="66">
                  <c:v>39278</c:v>
                </c:pt>
                <c:pt idx="67">
                  <c:v>39309</c:v>
                </c:pt>
                <c:pt idx="68">
                  <c:v>39340</c:v>
                </c:pt>
                <c:pt idx="69">
                  <c:v>39370</c:v>
                </c:pt>
                <c:pt idx="70">
                  <c:v>39401</c:v>
                </c:pt>
                <c:pt idx="71">
                  <c:v>39431</c:v>
                </c:pt>
                <c:pt idx="72">
                  <c:v>39462</c:v>
                </c:pt>
                <c:pt idx="73">
                  <c:v>39493</c:v>
                </c:pt>
                <c:pt idx="74">
                  <c:v>39522</c:v>
                </c:pt>
                <c:pt idx="75">
                  <c:v>39553</c:v>
                </c:pt>
                <c:pt idx="76">
                  <c:v>39583</c:v>
                </c:pt>
                <c:pt idx="77">
                  <c:v>39614</c:v>
                </c:pt>
                <c:pt idx="78">
                  <c:v>39644</c:v>
                </c:pt>
                <c:pt idx="79">
                  <c:v>39675</c:v>
                </c:pt>
                <c:pt idx="80">
                  <c:v>39706</c:v>
                </c:pt>
                <c:pt idx="81">
                  <c:v>39736</c:v>
                </c:pt>
                <c:pt idx="82">
                  <c:v>39767</c:v>
                </c:pt>
                <c:pt idx="83">
                  <c:v>39797</c:v>
                </c:pt>
                <c:pt idx="84">
                  <c:v>39828</c:v>
                </c:pt>
                <c:pt idx="85">
                  <c:v>39859</c:v>
                </c:pt>
                <c:pt idx="86">
                  <c:v>39887</c:v>
                </c:pt>
                <c:pt idx="87">
                  <c:v>39918</c:v>
                </c:pt>
                <c:pt idx="88">
                  <c:v>39948</c:v>
                </c:pt>
                <c:pt idx="89">
                  <c:v>39979</c:v>
                </c:pt>
                <c:pt idx="90">
                  <c:v>40009</c:v>
                </c:pt>
                <c:pt idx="91">
                  <c:v>40040</c:v>
                </c:pt>
                <c:pt idx="92">
                  <c:v>40071</c:v>
                </c:pt>
                <c:pt idx="93">
                  <c:v>40101</c:v>
                </c:pt>
                <c:pt idx="94">
                  <c:v>40132</c:v>
                </c:pt>
                <c:pt idx="95">
                  <c:v>40162</c:v>
                </c:pt>
                <c:pt idx="96">
                  <c:v>40193</c:v>
                </c:pt>
                <c:pt idx="97">
                  <c:v>40224</c:v>
                </c:pt>
                <c:pt idx="98">
                  <c:v>40252</c:v>
                </c:pt>
                <c:pt idx="99">
                  <c:v>40283</c:v>
                </c:pt>
                <c:pt idx="100">
                  <c:v>40313</c:v>
                </c:pt>
                <c:pt idx="101">
                  <c:v>40344</c:v>
                </c:pt>
                <c:pt idx="102">
                  <c:v>40374</c:v>
                </c:pt>
                <c:pt idx="103">
                  <c:v>40405</c:v>
                </c:pt>
                <c:pt idx="104">
                  <c:v>40436</c:v>
                </c:pt>
                <c:pt idx="105">
                  <c:v>40466</c:v>
                </c:pt>
                <c:pt idx="106">
                  <c:v>40497</c:v>
                </c:pt>
                <c:pt idx="107">
                  <c:v>40527</c:v>
                </c:pt>
                <c:pt idx="108">
                  <c:v>40558</c:v>
                </c:pt>
                <c:pt idx="109">
                  <c:v>40589</c:v>
                </c:pt>
                <c:pt idx="110">
                  <c:v>40617</c:v>
                </c:pt>
                <c:pt idx="111">
                  <c:v>40648</c:v>
                </c:pt>
                <c:pt idx="112">
                  <c:v>40678</c:v>
                </c:pt>
                <c:pt idx="113">
                  <c:v>40709</c:v>
                </c:pt>
                <c:pt idx="114">
                  <c:v>40739</c:v>
                </c:pt>
                <c:pt idx="115">
                  <c:v>40770</c:v>
                </c:pt>
                <c:pt idx="116">
                  <c:v>40801</c:v>
                </c:pt>
                <c:pt idx="117">
                  <c:v>40831</c:v>
                </c:pt>
                <c:pt idx="118">
                  <c:v>40862</c:v>
                </c:pt>
                <c:pt idx="119">
                  <c:v>40892</c:v>
                </c:pt>
                <c:pt idx="120">
                  <c:v>40923</c:v>
                </c:pt>
                <c:pt idx="121">
                  <c:v>40954</c:v>
                </c:pt>
                <c:pt idx="122">
                  <c:v>40983</c:v>
                </c:pt>
                <c:pt idx="123">
                  <c:v>41014</c:v>
                </c:pt>
                <c:pt idx="124">
                  <c:v>41044</c:v>
                </c:pt>
                <c:pt idx="125">
                  <c:v>41075</c:v>
                </c:pt>
                <c:pt idx="126">
                  <c:v>41105</c:v>
                </c:pt>
                <c:pt idx="127">
                  <c:v>41136</c:v>
                </c:pt>
                <c:pt idx="128">
                  <c:v>41167</c:v>
                </c:pt>
                <c:pt idx="129">
                  <c:v>41197</c:v>
                </c:pt>
                <c:pt idx="130">
                  <c:v>41228</c:v>
                </c:pt>
                <c:pt idx="131">
                  <c:v>41258</c:v>
                </c:pt>
                <c:pt idx="132">
                  <c:v>41289</c:v>
                </c:pt>
                <c:pt idx="133">
                  <c:v>41320</c:v>
                </c:pt>
                <c:pt idx="134">
                  <c:v>41348</c:v>
                </c:pt>
                <c:pt idx="135">
                  <c:v>41379</c:v>
                </c:pt>
                <c:pt idx="136">
                  <c:v>41409</c:v>
                </c:pt>
                <c:pt idx="137">
                  <c:v>41440</c:v>
                </c:pt>
                <c:pt idx="138">
                  <c:v>41470</c:v>
                </c:pt>
                <c:pt idx="139">
                  <c:v>41501</c:v>
                </c:pt>
                <c:pt idx="140">
                  <c:v>41532</c:v>
                </c:pt>
                <c:pt idx="141">
                  <c:v>41562</c:v>
                </c:pt>
                <c:pt idx="142">
                  <c:v>41593</c:v>
                </c:pt>
                <c:pt idx="143">
                  <c:v>41623</c:v>
                </c:pt>
                <c:pt idx="144">
                  <c:v>41654</c:v>
                </c:pt>
                <c:pt idx="145">
                  <c:v>41685</c:v>
                </c:pt>
                <c:pt idx="146">
                  <c:v>41713</c:v>
                </c:pt>
                <c:pt idx="147">
                  <c:v>41744</c:v>
                </c:pt>
                <c:pt idx="148">
                  <c:v>41774</c:v>
                </c:pt>
                <c:pt idx="149">
                  <c:v>41805</c:v>
                </c:pt>
                <c:pt idx="150">
                  <c:v>41835</c:v>
                </c:pt>
                <c:pt idx="151">
                  <c:v>41866</c:v>
                </c:pt>
                <c:pt idx="152">
                  <c:v>41897</c:v>
                </c:pt>
                <c:pt idx="153">
                  <c:v>41927</c:v>
                </c:pt>
                <c:pt idx="154">
                  <c:v>41958</c:v>
                </c:pt>
                <c:pt idx="155">
                  <c:v>41988</c:v>
                </c:pt>
                <c:pt idx="156">
                  <c:v>42019</c:v>
                </c:pt>
                <c:pt idx="157">
                  <c:v>42050</c:v>
                </c:pt>
                <c:pt idx="158">
                  <c:v>42078</c:v>
                </c:pt>
                <c:pt idx="159">
                  <c:v>42109</c:v>
                </c:pt>
                <c:pt idx="160">
                  <c:v>42139</c:v>
                </c:pt>
                <c:pt idx="161">
                  <c:v>42170</c:v>
                </c:pt>
                <c:pt idx="162">
                  <c:v>42200</c:v>
                </c:pt>
                <c:pt idx="163">
                  <c:v>42231</c:v>
                </c:pt>
                <c:pt idx="164">
                  <c:v>42262</c:v>
                </c:pt>
                <c:pt idx="165">
                  <c:v>42292</c:v>
                </c:pt>
                <c:pt idx="166">
                  <c:v>42323</c:v>
                </c:pt>
                <c:pt idx="167">
                  <c:v>42353</c:v>
                </c:pt>
                <c:pt idx="168">
                  <c:v>42384</c:v>
                </c:pt>
                <c:pt idx="169">
                  <c:v>42415</c:v>
                </c:pt>
                <c:pt idx="170">
                  <c:v>42444</c:v>
                </c:pt>
                <c:pt idx="171">
                  <c:v>42475</c:v>
                </c:pt>
                <c:pt idx="172">
                  <c:v>42505</c:v>
                </c:pt>
                <c:pt idx="173">
                  <c:v>42536</c:v>
                </c:pt>
                <c:pt idx="174">
                  <c:v>42566</c:v>
                </c:pt>
                <c:pt idx="175">
                  <c:v>42597</c:v>
                </c:pt>
                <c:pt idx="176">
                  <c:v>42628</c:v>
                </c:pt>
                <c:pt idx="177">
                  <c:v>42658</c:v>
                </c:pt>
                <c:pt idx="178">
                  <c:v>42689</c:v>
                </c:pt>
                <c:pt idx="179">
                  <c:v>42719</c:v>
                </c:pt>
                <c:pt idx="180">
                  <c:v>42750</c:v>
                </c:pt>
                <c:pt idx="181">
                  <c:v>42781</c:v>
                </c:pt>
                <c:pt idx="182">
                  <c:v>42809</c:v>
                </c:pt>
              </c:numCache>
            </c:numRef>
          </c:cat>
          <c:val>
            <c:numRef>
              <c:f>'[RBRTEm.xls]Data 1'!$B$180:$B$362</c:f>
              <c:numCache>
                <c:formatCode>General</c:formatCode>
                <c:ptCount val="183"/>
                <c:pt idx="0">
                  <c:v>19.420000000000002</c:v>
                </c:pt>
                <c:pt idx="1">
                  <c:v>20.28</c:v>
                </c:pt>
                <c:pt idx="2">
                  <c:v>23.7</c:v>
                </c:pt>
                <c:pt idx="3">
                  <c:v>25.73</c:v>
                </c:pt>
                <c:pt idx="4">
                  <c:v>25.35</c:v>
                </c:pt>
                <c:pt idx="5">
                  <c:v>24.08</c:v>
                </c:pt>
                <c:pt idx="6">
                  <c:v>25.74</c:v>
                </c:pt>
                <c:pt idx="7">
                  <c:v>26.65</c:v>
                </c:pt>
                <c:pt idx="8">
                  <c:v>28.4</c:v>
                </c:pt>
                <c:pt idx="9">
                  <c:v>27.54</c:v>
                </c:pt>
                <c:pt idx="10">
                  <c:v>24.34</c:v>
                </c:pt>
                <c:pt idx="11">
                  <c:v>28.33</c:v>
                </c:pt>
                <c:pt idx="12">
                  <c:v>31.18</c:v>
                </c:pt>
                <c:pt idx="13">
                  <c:v>32.770000000000003</c:v>
                </c:pt>
                <c:pt idx="14">
                  <c:v>30.61</c:v>
                </c:pt>
                <c:pt idx="15">
                  <c:v>25</c:v>
                </c:pt>
                <c:pt idx="16">
                  <c:v>25.86</c:v>
                </c:pt>
                <c:pt idx="17">
                  <c:v>27.65</c:v>
                </c:pt>
                <c:pt idx="18">
                  <c:v>28.35</c:v>
                </c:pt>
                <c:pt idx="19">
                  <c:v>29.89</c:v>
                </c:pt>
                <c:pt idx="20">
                  <c:v>27.11</c:v>
                </c:pt>
                <c:pt idx="21">
                  <c:v>29.61</c:v>
                </c:pt>
                <c:pt idx="22">
                  <c:v>28.75</c:v>
                </c:pt>
                <c:pt idx="23">
                  <c:v>29.81</c:v>
                </c:pt>
                <c:pt idx="24">
                  <c:v>31.28</c:v>
                </c:pt>
                <c:pt idx="25">
                  <c:v>30.86</c:v>
                </c:pt>
                <c:pt idx="26">
                  <c:v>33.630000000000003</c:v>
                </c:pt>
                <c:pt idx="27">
                  <c:v>33.590000000000003</c:v>
                </c:pt>
                <c:pt idx="28">
                  <c:v>37.57</c:v>
                </c:pt>
                <c:pt idx="29">
                  <c:v>35.18</c:v>
                </c:pt>
                <c:pt idx="30">
                  <c:v>38.22</c:v>
                </c:pt>
                <c:pt idx="31">
                  <c:v>42.74</c:v>
                </c:pt>
                <c:pt idx="32">
                  <c:v>43.2</c:v>
                </c:pt>
                <c:pt idx="33">
                  <c:v>49.78</c:v>
                </c:pt>
                <c:pt idx="34">
                  <c:v>43.11</c:v>
                </c:pt>
                <c:pt idx="35">
                  <c:v>39.6</c:v>
                </c:pt>
                <c:pt idx="36">
                  <c:v>44.51</c:v>
                </c:pt>
                <c:pt idx="37">
                  <c:v>45.48</c:v>
                </c:pt>
                <c:pt idx="38">
                  <c:v>53.1</c:v>
                </c:pt>
                <c:pt idx="39">
                  <c:v>51.88</c:v>
                </c:pt>
                <c:pt idx="40">
                  <c:v>48.65</c:v>
                </c:pt>
                <c:pt idx="41">
                  <c:v>54.35</c:v>
                </c:pt>
                <c:pt idx="42">
                  <c:v>57.52</c:v>
                </c:pt>
                <c:pt idx="43">
                  <c:v>63.98</c:v>
                </c:pt>
                <c:pt idx="44">
                  <c:v>62.91</c:v>
                </c:pt>
                <c:pt idx="45">
                  <c:v>58.54</c:v>
                </c:pt>
                <c:pt idx="46">
                  <c:v>55.24</c:v>
                </c:pt>
                <c:pt idx="47">
                  <c:v>56.86</c:v>
                </c:pt>
                <c:pt idx="48">
                  <c:v>62.99</c:v>
                </c:pt>
                <c:pt idx="49">
                  <c:v>60.21</c:v>
                </c:pt>
                <c:pt idx="50">
                  <c:v>62.06</c:v>
                </c:pt>
                <c:pt idx="51">
                  <c:v>70.260000000000005</c:v>
                </c:pt>
                <c:pt idx="52">
                  <c:v>69.78</c:v>
                </c:pt>
                <c:pt idx="53">
                  <c:v>68.56</c:v>
                </c:pt>
                <c:pt idx="54">
                  <c:v>73.67</c:v>
                </c:pt>
                <c:pt idx="55">
                  <c:v>73.23</c:v>
                </c:pt>
                <c:pt idx="56">
                  <c:v>61.96</c:v>
                </c:pt>
                <c:pt idx="57">
                  <c:v>57.81</c:v>
                </c:pt>
                <c:pt idx="58">
                  <c:v>58.76</c:v>
                </c:pt>
                <c:pt idx="59">
                  <c:v>62.47</c:v>
                </c:pt>
                <c:pt idx="60">
                  <c:v>53.68</c:v>
                </c:pt>
                <c:pt idx="61">
                  <c:v>57.56</c:v>
                </c:pt>
                <c:pt idx="62">
                  <c:v>62.05</c:v>
                </c:pt>
                <c:pt idx="63">
                  <c:v>67.489999999999995</c:v>
                </c:pt>
                <c:pt idx="64">
                  <c:v>67.209999999999994</c:v>
                </c:pt>
                <c:pt idx="65">
                  <c:v>71.05</c:v>
                </c:pt>
                <c:pt idx="66">
                  <c:v>76.930000000000007</c:v>
                </c:pt>
                <c:pt idx="67">
                  <c:v>70.760000000000005</c:v>
                </c:pt>
                <c:pt idx="68">
                  <c:v>77.17</c:v>
                </c:pt>
                <c:pt idx="69">
                  <c:v>82.34</c:v>
                </c:pt>
                <c:pt idx="70">
                  <c:v>92.41</c:v>
                </c:pt>
                <c:pt idx="71">
                  <c:v>90.93</c:v>
                </c:pt>
                <c:pt idx="72">
                  <c:v>92.18</c:v>
                </c:pt>
                <c:pt idx="73">
                  <c:v>94.99</c:v>
                </c:pt>
                <c:pt idx="74">
                  <c:v>103.64</c:v>
                </c:pt>
                <c:pt idx="75">
                  <c:v>109.07</c:v>
                </c:pt>
                <c:pt idx="76">
                  <c:v>122.8</c:v>
                </c:pt>
                <c:pt idx="77">
                  <c:v>132.32</c:v>
                </c:pt>
                <c:pt idx="78">
                  <c:v>132.72</c:v>
                </c:pt>
                <c:pt idx="79">
                  <c:v>113.24</c:v>
                </c:pt>
                <c:pt idx="80">
                  <c:v>97.23</c:v>
                </c:pt>
                <c:pt idx="81">
                  <c:v>71.58</c:v>
                </c:pt>
                <c:pt idx="82">
                  <c:v>52.45</c:v>
                </c:pt>
                <c:pt idx="83">
                  <c:v>39.950000000000003</c:v>
                </c:pt>
                <c:pt idx="84">
                  <c:v>43.44</c:v>
                </c:pt>
                <c:pt idx="85">
                  <c:v>43.32</c:v>
                </c:pt>
                <c:pt idx="86">
                  <c:v>46.54</c:v>
                </c:pt>
                <c:pt idx="87">
                  <c:v>50.18</c:v>
                </c:pt>
                <c:pt idx="88">
                  <c:v>57.3</c:v>
                </c:pt>
                <c:pt idx="89">
                  <c:v>68.61</c:v>
                </c:pt>
                <c:pt idx="90">
                  <c:v>64.44</c:v>
                </c:pt>
                <c:pt idx="91">
                  <c:v>72.510000000000005</c:v>
                </c:pt>
                <c:pt idx="92">
                  <c:v>67.650000000000006</c:v>
                </c:pt>
                <c:pt idx="93">
                  <c:v>72.77</c:v>
                </c:pt>
                <c:pt idx="94">
                  <c:v>76.66</c:v>
                </c:pt>
                <c:pt idx="95">
                  <c:v>74.459999999999994</c:v>
                </c:pt>
                <c:pt idx="96">
                  <c:v>76.17</c:v>
                </c:pt>
                <c:pt idx="97">
                  <c:v>73.75</c:v>
                </c:pt>
                <c:pt idx="98">
                  <c:v>78.83</c:v>
                </c:pt>
                <c:pt idx="99">
                  <c:v>84.82</c:v>
                </c:pt>
                <c:pt idx="100">
                  <c:v>75.95</c:v>
                </c:pt>
                <c:pt idx="101">
                  <c:v>74.760000000000005</c:v>
                </c:pt>
                <c:pt idx="102">
                  <c:v>75.58</c:v>
                </c:pt>
                <c:pt idx="103">
                  <c:v>77.040000000000006</c:v>
                </c:pt>
                <c:pt idx="104">
                  <c:v>77.84</c:v>
                </c:pt>
                <c:pt idx="105">
                  <c:v>82.67</c:v>
                </c:pt>
                <c:pt idx="106">
                  <c:v>85.28</c:v>
                </c:pt>
                <c:pt idx="107">
                  <c:v>91.45</c:v>
                </c:pt>
                <c:pt idx="108">
                  <c:v>96.52</c:v>
                </c:pt>
                <c:pt idx="109">
                  <c:v>103.72</c:v>
                </c:pt>
                <c:pt idx="110">
                  <c:v>114.64</c:v>
                </c:pt>
                <c:pt idx="111">
                  <c:v>123.26</c:v>
                </c:pt>
                <c:pt idx="112">
                  <c:v>114.99</c:v>
                </c:pt>
                <c:pt idx="113">
                  <c:v>113.83</c:v>
                </c:pt>
                <c:pt idx="114">
                  <c:v>116.97</c:v>
                </c:pt>
                <c:pt idx="115">
                  <c:v>110.22</c:v>
                </c:pt>
                <c:pt idx="116">
                  <c:v>112.83</c:v>
                </c:pt>
                <c:pt idx="117">
                  <c:v>109.55</c:v>
                </c:pt>
                <c:pt idx="118">
                  <c:v>110.77</c:v>
                </c:pt>
                <c:pt idx="119">
                  <c:v>107.87</c:v>
                </c:pt>
                <c:pt idx="120">
                  <c:v>110.69</c:v>
                </c:pt>
                <c:pt idx="121">
                  <c:v>119.33</c:v>
                </c:pt>
                <c:pt idx="122">
                  <c:v>125.45</c:v>
                </c:pt>
                <c:pt idx="123">
                  <c:v>119.75</c:v>
                </c:pt>
                <c:pt idx="124">
                  <c:v>110.34</c:v>
                </c:pt>
                <c:pt idx="125">
                  <c:v>95.16</c:v>
                </c:pt>
                <c:pt idx="126">
                  <c:v>102.62</c:v>
                </c:pt>
                <c:pt idx="127">
                  <c:v>113.36</c:v>
                </c:pt>
                <c:pt idx="128">
                  <c:v>112.86</c:v>
                </c:pt>
                <c:pt idx="129">
                  <c:v>111.71</c:v>
                </c:pt>
                <c:pt idx="130">
                  <c:v>109.06</c:v>
                </c:pt>
                <c:pt idx="131">
                  <c:v>109.49</c:v>
                </c:pt>
                <c:pt idx="132">
                  <c:v>112.96</c:v>
                </c:pt>
                <c:pt idx="133">
                  <c:v>116.05</c:v>
                </c:pt>
                <c:pt idx="134">
                  <c:v>108.47</c:v>
                </c:pt>
                <c:pt idx="135">
                  <c:v>102.25</c:v>
                </c:pt>
                <c:pt idx="136">
                  <c:v>102.56</c:v>
                </c:pt>
                <c:pt idx="137">
                  <c:v>102.92</c:v>
                </c:pt>
                <c:pt idx="138">
                  <c:v>107.93</c:v>
                </c:pt>
                <c:pt idx="139">
                  <c:v>111.28</c:v>
                </c:pt>
                <c:pt idx="140">
                  <c:v>111.6</c:v>
                </c:pt>
                <c:pt idx="141">
                  <c:v>109.08</c:v>
                </c:pt>
                <c:pt idx="142">
                  <c:v>107.79</c:v>
                </c:pt>
                <c:pt idx="143">
                  <c:v>110.76</c:v>
                </c:pt>
                <c:pt idx="144">
                  <c:v>108.12</c:v>
                </c:pt>
                <c:pt idx="145">
                  <c:v>108.9</c:v>
                </c:pt>
                <c:pt idx="146">
                  <c:v>107.48</c:v>
                </c:pt>
                <c:pt idx="147">
                  <c:v>107.76</c:v>
                </c:pt>
                <c:pt idx="148">
                  <c:v>109.54</c:v>
                </c:pt>
                <c:pt idx="149">
                  <c:v>111.8</c:v>
                </c:pt>
                <c:pt idx="150">
                  <c:v>106.77</c:v>
                </c:pt>
                <c:pt idx="151">
                  <c:v>101.61</c:v>
                </c:pt>
                <c:pt idx="152">
                  <c:v>97.09</c:v>
                </c:pt>
                <c:pt idx="153">
                  <c:v>87.43</c:v>
                </c:pt>
                <c:pt idx="154">
                  <c:v>79.44</c:v>
                </c:pt>
                <c:pt idx="155">
                  <c:v>62.34</c:v>
                </c:pt>
                <c:pt idx="156">
                  <c:v>47.76</c:v>
                </c:pt>
                <c:pt idx="157">
                  <c:v>58.1</c:v>
                </c:pt>
                <c:pt idx="158">
                  <c:v>55.89</c:v>
                </c:pt>
                <c:pt idx="159">
                  <c:v>59.52</c:v>
                </c:pt>
                <c:pt idx="160">
                  <c:v>64.08</c:v>
                </c:pt>
                <c:pt idx="161">
                  <c:v>61.48</c:v>
                </c:pt>
                <c:pt idx="162">
                  <c:v>56.56</c:v>
                </c:pt>
                <c:pt idx="163">
                  <c:v>46.52</c:v>
                </c:pt>
                <c:pt idx="164">
                  <c:v>47.62</c:v>
                </c:pt>
                <c:pt idx="165">
                  <c:v>48.43</c:v>
                </c:pt>
                <c:pt idx="166">
                  <c:v>44.27</c:v>
                </c:pt>
                <c:pt idx="167">
                  <c:v>38.01</c:v>
                </c:pt>
                <c:pt idx="168">
                  <c:v>30.7</c:v>
                </c:pt>
                <c:pt idx="169">
                  <c:v>32.18</c:v>
                </c:pt>
                <c:pt idx="170">
                  <c:v>38.21</c:v>
                </c:pt>
                <c:pt idx="171">
                  <c:v>41.58</c:v>
                </c:pt>
                <c:pt idx="172">
                  <c:v>46.74</c:v>
                </c:pt>
                <c:pt idx="173">
                  <c:v>48.25</c:v>
                </c:pt>
                <c:pt idx="174">
                  <c:v>44.95</c:v>
                </c:pt>
                <c:pt idx="175">
                  <c:v>45.84</c:v>
                </c:pt>
                <c:pt idx="176">
                  <c:v>46.57</c:v>
                </c:pt>
                <c:pt idx="177">
                  <c:v>49.52</c:v>
                </c:pt>
                <c:pt idx="178">
                  <c:v>44.73</c:v>
                </c:pt>
                <c:pt idx="179">
                  <c:v>53.29</c:v>
                </c:pt>
                <c:pt idx="180">
                  <c:v>54.58</c:v>
                </c:pt>
                <c:pt idx="181">
                  <c:v>54.87</c:v>
                </c:pt>
                <c:pt idx="182">
                  <c:v>51.59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666-444C-AC61-6FE2FDB412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8182784"/>
        <c:axId val="378183112"/>
      </c:lineChart>
      <c:dateAx>
        <c:axId val="378182784"/>
        <c:scaling>
          <c:orientation val="minMax"/>
        </c:scaling>
        <c:delete val="0"/>
        <c:axPos val="b"/>
        <c:numFmt formatCode="mmm\-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400" b="0" i="0" u="none" strike="noStrike" kern="120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83112"/>
        <c:crosses val="autoZero"/>
        <c:auto val="1"/>
        <c:lblOffset val="100"/>
        <c:baseTimeUnit val="months"/>
        <c:majorUnit val="12"/>
        <c:majorTimeUnit val="months"/>
        <c:minorUnit val="6"/>
        <c:minorTimeUnit val="months"/>
      </c:dateAx>
      <c:valAx>
        <c:axId val="378183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rgbClr val="243F5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82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0.39763</cdr:x>
      <cdr:y>0.42515</cdr:y>
    </cdr:from>
    <cdr:to>
      <cdr:x>0.41338</cdr:x>
      <cdr:y>0.45572</cdr:y>
    </cdr:to>
    <cdr:sp macro="" textlink="">
      <cdr:nvSpPr>
        <cdr:cNvPr id="2" name="Oval 1"/>
        <cdr:cNvSpPr/>
      </cdr:nvSpPr>
      <cdr:spPr>
        <a:xfrm xmlns:a="http://schemas.openxmlformats.org/drawingml/2006/main">
          <a:off x="3635896" y="2376264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0.46372</cdr:x>
      <cdr:y>0.46999</cdr:y>
    </cdr:from>
    <cdr:to>
      <cdr:x>0.47947</cdr:x>
      <cdr:y>0.50056</cdr:y>
    </cdr:to>
    <cdr:sp macro="" textlink="">
      <cdr:nvSpPr>
        <cdr:cNvPr id="3" name="Oval 2"/>
        <cdr:cNvSpPr/>
      </cdr:nvSpPr>
      <cdr:spPr>
        <a:xfrm xmlns:a="http://schemas.openxmlformats.org/drawingml/2006/main">
          <a:off x="4240261" y="2626885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0.51735</cdr:x>
      <cdr:y>0.45899</cdr:y>
    </cdr:from>
    <cdr:to>
      <cdr:x>0.5331</cdr:x>
      <cdr:y>0.48957</cdr:y>
    </cdr:to>
    <cdr:sp macro="" textlink="">
      <cdr:nvSpPr>
        <cdr:cNvPr id="4" name="Oval 3"/>
        <cdr:cNvSpPr/>
      </cdr:nvSpPr>
      <cdr:spPr>
        <a:xfrm xmlns:a="http://schemas.openxmlformats.org/drawingml/2006/main">
          <a:off x="4730615" y="2565414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0.57875</cdr:x>
      <cdr:y>0.39294</cdr:y>
    </cdr:from>
    <cdr:to>
      <cdr:x>0.5945</cdr:x>
      <cdr:y>0.42352</cdr:y>
    </cdr:to>
    <cdr:sp macro="" textlink="">
      <cdr:nvSpPr>
        <cdr:cNvPr id="5" name="Oval 4"/>
        <cdr:cNvSpPr/>
      </cdr:nvSpPr>
      <cdr:spPr>
        <a:xfrm xmlns:a="http://schemas.openxmlformats.org/drawingml/2006/main">
          <a:off x="5292080" y="2196244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0.62638</cdr:x>
      <cdr:y>0.23757</cdr:y>
    </cdr:from>
    <cdr:to>
      <cdr:x>0.64213</cdr:x>
      <cdr:y>0.26815</cdr:y>
    </cdr:to>
    <cdr:sp macro="" textlink="">
      <cdr:nvSpPr>
        <cdr:cNvPr id="6" name="Oval 5"/>
        <cdr:cNvSpPr/>
      </cdr:nvSpPr>
      <cdr:spPr>
        <a:xfrm xmlns:a="http://schemas.openxmlformats.org/drawingml/2006/main">
          <a:off x="5727576" y="1327842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0.815</cdr:x>
      <cdr:y>0.36237</cdr:y>
    </cdr:from>
    <cdr:to>
      <cdr:x>0.83075</cdr:x>
      <cdr:y>0.39294</cdr:y>
    </cdr:to>
    <cdr:sp macro="" textlink="">
      <cdr:nvSpPr>
        <cdr:cNvPr id="7" name="Oval 6"/>
        <cdr:cNvSpPr/>
      </cdr:nvSpPr>
      <cdr:spPr>
        <a:xfrm xmlns:a="http://schemas.openxmlformats.org/drawingml/2006/main">
          <a:off x="7452320" y="2025354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0.87799</cdr:x>
      <cdr:y>0.57975</cdr:y>
    </cdr:from>
    <cdr:to>
      <cdr:x>0.89374</cdr:x>
      <cdr:y>0.61032</cdr:y>
    </cdr:to>
    <cdr:sp macro="" textlink="">
      <cdr:nvSpPr>
        <cdr:cNvPr id="8" name="Oval 7"/>
        <cdr:cNvSpPr/>
      </cdr:nvSpPr>
      <cdr:spPr>
        <a:xfrm xmlns:a="http://schemas.openxmlformats.org/drawingml/2006/main">
          <a:off x="8028384" y="3240360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0.93112</cdr:x>
      <cdr:y>0.56687</cdr:y>
    </cdr:from>
    <cdr:to>
      <cdr:x>0.94687</cdr:x>
      <cdr:y>0.59744</cdr:y>
    </cdr:to>
    <cdr:sp macro="" textlink="">
      <cdr:nvSpPr>
        <cdr:cNvPr id="9" name="Oval 8"/>
        <cdr:cNvSpPr/>
      </cdr:nvSpPr>
      <cdr:spPr>
        <a:xfrm xmlns:a="http://schemas.openxmlformats.org/drawingml/2006/main">
          <a:off x="8514184" y="3168352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0.69331</cdr:x>
      <cdr:y>0.24478</cdr:y>
    </cdr:from>
    <cdr:to>
      <cdr:x>0.70906</cdr:x>
      <cdr:y>0.27536</cdr:y>
    </cdr:to>
    <cdr:sp macro="" textlink="">
      <cdr:nvSpPr>
        <cdr:cNvPr id="10" name="Oval 9"/>
        <cdr:cNvSpPr/>
      </cdr:nvSpPr>
      <cdr:spPr>
        <a:xfrm xmlns:a="http://schemas.openxmlformats.org/drawingml/2006/main">
          <a:off x="6339644" y="1368152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  <cdr:relSizeAnchor xmlns:cdr="http://schemas.openxmlformats.org/drawingml/2006/chartDrawing">
    <cdr:from>
      <cdr:x>0.74412</cdr:x>
      <cdr:y>0.25973</cdr:y>
    </cdr:from>
    <cdr:to>
      <cdr:x>0.75987</cdr:x>
      <cdr:y>0.2903</cdr:y>
    </cdr:to>
    <cdr:sp macro="" textlink="">
      <cdr:nvSpPr>
        <cdr:cNvPr id="11" name="Oval 10"/>
        <cdr:cNvSpPr/>
      </cdr:nvSpPr>
      <cdr:spPr>
        <a:xfrm xmlns:a="http://schemas.openxmlformats.org/drawingml/2006/main">
          <a:off x="6804248" y="1451666"/>
          <a:ext cx="144016" cy="170890"/>
        </a:xfrm>
        <a:prstGeom xmlns:a="http://schemas.openxmlformats.org/drawingml/2006/main" prst="ellipse">
          <a:avLst/>
        </a:prstGeom>
        <a:solidFill xmlns:a="http://schemas.openxmlformats.org/drawingml/2006/main">
          <a:srgbClr val="FF0000"/>
        </a:solidFill>
        <a:ln xmlns:a="http://schemas.openxmlformats.org/drawingml/2006/main">
          <a:solidFill>
            <a:srgbClr val="FF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ot="0" spcFirstLastPara="0" vert="horz" wrap="square" lIns="91440" tIns="45720" rIns="91440" bIns="45720" numCol="1" spcCol="0" rtlCol="0" fromWordArt="0" anchor="ctr" anchorCtr="0" forceAA="0" compatLnSpc="1">
          <a:prstTxWarp prst="textNoShape">
            <a:avLst/>
          </a:prstTxWarp>
          <a:noAutofit/>
        </a:bodyPr>
        <a:lstStyle xmlns:a="http://schemas.openxmlformats.org/drawingml/2006/main">
          <a:defPPr>
            <a:defRPr lang="en-US"/>
          </a:defPPr>
          <a:lvl1pPr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rtl="0" eaLnBrk="0" fontAlgn="base" hangingPunct="0">
            <a:spcBef>
              <a:spcPct val="0"/>
            </a:spcBef>
            <a:spcAft>
              <a:spcPct val="0"/>
            </a:spcAft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GB" dirty="0">
            <a:ln>
              <a:solidFill>
                <a:srgbClr val="FF0000"/>
              </a:solidFill>
            </a:ln>
            <a:solidFill>
              <a:srgbClr val="FF0000"/>
            </a:solidFill>
          </a:endParaRPr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86C9EB-71DD-49B0-8D21-9D91E827D10E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0BF5DA-4451-4B9D-A4C6-1C968C13FA0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80138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AEBF32-B9C2-42EA-81B8-30C8EB34E2FD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FBB27C-112B-4A07-90B5-95E0483FF2C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78636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945AAD-DDD0-4E2E-9394-4B834644C581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822B33-F2E0-43A8-AAAF-72297E66057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87820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627DB6-BCF7-4704-91D9-888E9959A1C3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EECD64-976E-4544-BB8E-44CDE443450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3751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036BB0-B9FE-4D91-BE7E-0CD1003CDF68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5FC51D-5CCC-423A-98F7-A1F36156871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67522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2F9CA3-712D-45D7-9E19-0F3291AA6B35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2D43EE-6028-49FC-B927-FE80B444F86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40686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75F59D-BC23-4514-8367-A7AE0F9B2C17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3B19EF-5CED-4C11-85F2-282792EE7D78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2557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DD2C84-08E6-41B2-8DEE-9680371634A2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8ECCD6-5A2D-4149-8294-178BDB8F73E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52555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50497B-AB8E-4195-9063-20E25AB2C758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4B324E-BDE8-460E-B11A-7DE7D0FB078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89776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39A48E-4F2F-4038-89B8-E8EC045358B3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7E612E-85B5-4805-AA9A-CB0BE8A64AD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63394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ED24B9-3E1C-42CB-B162-50A4437E81E5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34FE6-E893-4756-A895-50538CE5C2E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22911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C518850-ADD2-4C60-A182-8DF4ECBB9A7A}" type="datetimeFigureOut">
              <a:rPr lang="en-US"/>
              <a:pPr>
                <a:defRPr/>
              </a:pPr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313E58B-1B01-4A20-A06A-7EEAC08471D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0" y="1628800"/>
            <a:ext cx="9144000" cy="3528393"/>
          </a:xfrm>
        </p:spPr>
        <p:txBody>
          <a:bodyPr/>
          <a:lstStyle/>
          <a:p>
            <a:pPr eaLnBrk="1" hangingPunct="1"/>
            <a:r>
              <a:rPr lang="en-GB" sz="3600" b="1" dirty="0">
                <a:solidFill>
                  <a:srgbClr val="243F51"/>
                </a:solidFill>
              </a:rPr>
              <a:t>Oil and Gas Supplies in</a:t>
            </a:r>
            <a:br>
              <a:rPr lang="en-GB" sz="3600" b="1" dirty="0">
                <a:solidFill>
                  <a:srgbClr val="243F51"/>
                </a:solidFill>
              </a:rPr>
            </a:br>
            <a:r>
              <a:rPr lang="en-GB" sz="3600" b="1" dirty="0">
                <a:solidFill>
                  <a:srgbClr val="243F51"/>
                </a:solidFill>
              </a:rPr>
              <a:t>Eurasian Energy Security to 2030</a:t>
            </a:r>
            <a:br>
              <a:rPr lang="en-GB" dirty="0"/>
            </a:br>
            <a:r>
              <a:rPr lang="en-US" altLang="en-US" sz="3000" i="1" dirty="0">
                <a:solidFill>
                  <a:srgbClr val="243F51"/>
                </a:solidFill>
              </a:rPr>
              <a:t>Energy Charter Executive Training </a:t>
            </a:r>
            <a:r>
              <a:rPr lang="en-GB" altLang="en-US" sz="3000" i="1" dirty="0">
                <a:solidFill>
                  <a:srgbClr val="243F51"/>
                </a:solidFill>
              </a:rPr>
              <a:t>Programme</a:t>
            </a:r>
            <a:r>
              <a:rPr lang="en-US" altLang="en-US" sz="3000" i="1" dirty="0">
                <a:solidFill>
                  <a:srgbClr val="243F51"/>
                </a:solidFill>
              </a:rPr>
              <a:t> </a:t>
            </a:r>
            <a:br>
              <a:rPr lang="en-US" altLang="en-US" sz="3200" i="1" dirty="0">
                <a:solidFill>
                  <a:srgbClr val="243F51"/>
                </a:solidFill>
              </a:rPr>
            </a:br>
            <a:br>
              <a:rPr lang="en-US" altLang="en-US" sz="3200" i="1" dirty="0">
                <a:solidFill>
                  <a:srgbClr val="243F51"/>
                </a:solidFill>
              </a:rPr>
            </a:br>
            <a:r>
              <a:rPr lang="en-US" altLang="en-US" sz="2400" dirty="0">
                <a:solidFill>
                  <a:srgbClr val="243F51"/>
                </a:solidFill>
              </a:rPr>
              <a:t>International Oil &amp; Gas University, Ashgabat, Turkmenistan</a:t>
            </a:r>
            <a:br>
              <a:rPr lang="en-US" altLang="en-US" sz="2400" dirty="0">
                <a:solidFill>
                  <a:srgbClr val="243F51"/>
                </a:solidFill>
              </a:rPr>
            </a:br>
            <a:r>
              <a:rPr lang="en-US" altLang="en-US" sz="2400" dirty="0">
                <a:solidFill>
                  <a:srgbClr val="243F51"/>
                </a:solidFill>
              </a:rPr>
              <a:t>1</a:t>
            </a:r>
            <a:r>
              <a:rPr lang="en-US" altLang="en-US" sz="2400" baseline="30000" dirty="0">
                <a:solidFill>
                  <a:srgbClr val="243F51"/>
                </a:solidFill>
              </a:rPr>
              <a:t>st</a:t>
            </a:r>
            <a:r>
              <a:rPr lang="en-US" altLang="en-US" sz="2400" dirty="0">
                <a:solidFill>
                  <a:srgbClr val="243F51"/>
                </a:solidFill>
              </a:rPr>
              <a:t>-2</a:t>
            </a:r>
            <a:r>
              <a:rPr lang="en-US" altLang="en-US" sz="2400" baseline="30000" dirty="0">
                <a:solidFill>
                  <a:srgbClr val="243F51"/>
                </a:solidFill>
              </a:rPr>
              <a:t>nd</a:t>
            </a:r>
            <a:r>
              <a:rPr lang="en-US" altLang="en-US" sz="2400" dirty="0">
                <a:solidFill>
                  <a:srgbClr val="243F51"/>
                </a:solidFill>
              </a:rPr>
              <a:t> June 2017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085184"/>
            <a:ext cx="6400800" cy="1772816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800" i="1" dirty="0">
                <a:solidFill>
                  <a:srgbClr val="243F51"/>
                </a:solidFill>
              </a:rPr>
              <a:t>Dr Jack Sharples</a:t>
            </a:r>
          </a:p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800" i="1" dirty="0">
                <a:solidFill>
                  <a:srgbClr val="243F51"/>
                </a:solidFill>
              </a:rPr>
              <a:t>European University of St Petersburg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GB" sz="2800" i="1" dirty="0">
                <a:solidFill>
                  <a:srgbClr val="243F51"/>
                </a:solidFill>
              </a:rPr>
              <a:t>https://eu-spb.academia.edu/JackSharples</a:t>
            </a:r>
            <a:endParaRPr lang="en-US" sz="2800" i="1" dirty="0">
              <a:solidFill>
                <a:srgbClr val="243F51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0" y="-66908"/>
            <a:ext cx="9144000" cy="1313385"/>
            <a:chOff x="0" y="-1"/>
            <a:chExt cx="9144000" cy="78913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8" name="Picture 7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663565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Availability of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These exporters find natural markets to the West and East: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Russian oil exports to Europe and Asia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Russian gas supplies to Europe and Turkmen gas supplies to China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Russian coal to Europe and China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Kazakh uranium is exported around the world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The major European countries, China, India, Japan, and South Korea are major energy importers: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These importing countries also have the possibility of importing oil, coal, and gas from competing suppliers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Especially from the Middle East (oil and gas), Asia-Pacific (gas and coal)</a:t>
            </a:r>
          </a:p>
          <a:p>
            <a:pPr marL="514350" indent="-514350" eaLnBrk="1" hangingPunct="1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endParaRPr lang="en-US" altLang="en-US" sz="28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606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Availability of Energy Supplies - Imports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2015, the EU imported 553 million </a:t>
            </a:r>
            <a:r>
              <a:rPr lang="en-US" altLang="en-US" sz="2600" dirty="0" err="1">
                <a:solidFill>
                  <a:srgbClr val="243F51"/>
                </a:solidFill>
              </a:rPr>
              <a:t>tonnes</a:t>
            </a:r>
            <a:r>
              <a:rPr lang="en-US" altLang="en-US" sz="2600" dirty="0">
                <a:solidFill>
                  <a:srgbClr val="243F51"/>
                </a:solidFill>
              </a:rPr>
              <a:t> of crude oil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153mt (28%) was sourced from Russia, 35mt (6%) from Kazakhstan, and 27mt (5%) from Azerbaijan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2015, the EU imported 305 bcm of natural gas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122 bcm (40%) was sourced from Russia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2015, China imported 336 million </a:t>
            </a:r>
            <a:r>
              <a:rPr lang="en-US" altLang="en-US" sz="2600" dirty="0" err="1">
                <a:solidFill>
                  <a:srgbClr val="243F51"/>
                </a:solidFill>
              </a:rPr>
              <a:t>tonnes</a:t>
            </a:r>
            <a:r>
              <a:rPr lang="en-US" altLang="en-US" sz="2600" dirty="0">
                <a:solidFill>
                  <a:srgbClr val="243F51"/>
                </a:solidFill>
              </a:rPr>
              <a:t> of crude oil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42mt (12.5%) was sourced from Russia, and 5mt (1.5%) from CIS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 emerged as largest supplier of crude oil to China in 2016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2015, China imported 60 bcm of natural gas: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28 bcm (47%) by pipeline from Turkmenistan and 26 bcm (43%) as LNG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marL="514350" indent="-514350" eaLnBrk="1" hangingPunct="1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endParaRPr lang="en-US" altLang="en-US" sz="28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010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Availability of Energy Supplies - Exports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Of Russia's oil exports of 254mt: 159mt (63%) to Europe, 42mt to China, 25mt to Japan and other A-P, 23mt (9%) to other CIS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For other CIS (81mt): 56mt (69%) to Europe, 5mt to China, 6mt to other A-P, and 7mt to Middle East 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2015, Russia supplied c.10% of Japanese and South Korean gas imports, while Turkmenistan supplied almost half of China’s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Other than this, ‘Eurasian’ gas exports are almost exclusively directed to Europe or former Soviet states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Eurostat nrg_123a; Eurostat nrg_124a; BP Statistical Review 2016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marL="514350" indent="-514350" eaLnBrk="1" hangingPunct="1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endParaRPr lang="en-US" altLang="en-US" sz="28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747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Availability of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This tells us that the ‘Eurasian Energy Balance’ in terms of oil and gas is tilted towards Europe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‘Asian’ part of Eurasia also receives oil and gas from Middle East and A-P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Turkmen gas supplies to China are currently the exception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 plans to develop its own gas supplies to China (Power of Siberia)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East Siberia-Pacific Ocean (ESPO) pipeline is currently under expansion, from 30mtpa to 50mtpa (increasing oil exports to China by 50%)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Eurasia has high ‘availability’ of energy supplies within its own region, and access to non-regional energy supplies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Availability requires infrastructure for delivery</a:t>
            </a:r>
          </a:p>
        </p:txBody>
      </p:sp>
    </p:spTree>
    <p:extLst>
      <p:ext uri="{BB962C8B-B14F-4D97-AF65-F5344CB8AC3E}">
        <p14:creationId xmlns:p14="http://schemas.microsoft.com/office/powerpoint/2010/main" val="2030481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pic>
        <p:nvPicPr>
          <p:cNvPr id="1026" name="Picture 2" descr="http://www.en.transneft.ru/f/images/map_big_en.png?r=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8761"/>
            <a:ext cx="9144000" cy="558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199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796" y="1268760"/>
            <a:ext cx="8358408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623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t="1289" b="-1"/>
          <a:stretch/>
        </p:blipFill>
        <p:spPr>
          <a:xfrm>
            <a:off x="295588" y="1268761"/>
            <a:ext cx="8552825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52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28800"/>
            <a:ext cx="9144000" cy="459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50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9144000" cy="837964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37963"/>
            <a:ext cx="9144000" cy="602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12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Availability of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Looking to the future, the availability of energy in Eurasia will depend on trends in energy demand and energy production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Europe &amp; Russia, oil &amp; gas demand is growing only incrementally, given increasing energy efficiency, moderate growth in GDP and population, and growing role of RES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Japan and South Korea are also ‘mature’ energy markets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Major growth in energy demand is in China &amp; India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Oil and gas from Russia and Turkmenistan will be crucial for meeting their energy needs</a:t>
            </a:r>
          </a:p>
        </p:txBody>
      </p:sp>
    </p:spTree>
    <p:extLst>
      <p:ext uri="{BB962C8B-B14F-4D97-AF65-F5344CB8AC3E}">
        <p14:creationId xmlns:p14="http://schemas.microsoft.com/office/powerpoint/2010/main" val="28358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539750" y="2857500"/>
            <a:ext cx="8229600" cy="1143000"/>
          </a:xfrm>
        </p:spPr>
        <p:txBody>
          <a:bodyPr/>
          <a:lstStyle/>
          <a:p>
            <a:pPr eaLnBrk="1" hangingPunct="1"/>
            <a:r>
              <a:rPr lang="en-GB" altLang="en-US" sz="3600" i="1" dirty="0">
                <a:solidFill>
                  <a:srgbClr val="243F51"/>
                </a:solidFill>
              </a:rPr>
              <a:t>Eurasian Energy Security</a:t>
            </a:r>
            <a:endParaRPr lang="en-US" altLang="en-US" sz="3600" i="1" dirty="0">
              <a:solidFill>
                <a:srgbClr val="243F5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" name="Picture 9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484395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539750" y="2857500"/>
            <a:ext cx="8229600" cy="1143000"/>
          </a:xfrm>
        </p:spPr>
        <p:txBody>
          <a:bodyPr/>
          <a:lstStyle/>
          <a:p>
            <a:pPr eaLnBrk="1" hangingPunct="1"/>
            <a:r>
              <a:rPr lang="en-GB" altLang="en-US" sz="3600" i="1" dirty="0">
                <a:solidFill>
                  <a:srgbClr val="243F51"/>
                </a:solidFill>
              </a:rPr>
              <a:t>Reliability of Energy Supplies</a:t>
            </a:r>
            <a:endParaRPr lang="en-US" altLang="en-US" sz="3600" i="1" dirty="0">
              <a:solidFill>
                <a:srgbClr val="243F5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" name="Picture 9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520563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Reliability of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Reliability of energy supplies is ensured by: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Good relationship with wholesale energy supplier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Reliable international transit from supplier to consumer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Further safeguard is provided when importers have access to: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Supplies of a single fuel from multiple suppliers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Supplies of multiple types of fuel, for power generation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If supply of a single commodity from the primary supplier is interrupted, the importer can switch to alternative supplies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Supplies delivered via fixed infrastructure (pipelines) are more vulnerable than flexible supplies (oil or LNG tankers)</a:t>
            </a:r>
          </a:p>
        </p:txBody>
      </p:sp>
    </p:spTree>
    <p:extLst>
      <p:ext uri="{BB962C8B-B14F-4D97-AF65-F5344CB8AC3E}">
        <p14:creationId xmlns:p14="http://schemas.microsoft.com/office/powerpoint/2010/main" val="422402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Potential or Actual Supply Disruptions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Political: OPEC oil embargo of 1973-74 and Iranian threats to close the Strait of Hormuz (Feb 2015)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Conflict (Iranian Revolution, Iran-Iraq War, Gulf War I &amp; II, Libya since 2011)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Terrorist attack on Algerian </a:t>
            </a:r>
            <a:r>
              <a:rPr lang="en-GB" altLang="en-US" sz="2200" dirty="0">
                <a:solidFill>
                  <a:srgbClr val="243F51"/>
                </a:solidFill>
              </a:rPr>
              <a:t>Tigantourine</a:t>
            </a:r>
            <a:r>
              <a:rPr lang="en-US" altLang="en-US" sz="2200" dirty="0">
                <a:solidFill>
                  <a:srgbClr val="243F51"/>
                </a:solidFill>
              </a:rPr>
              <a:t> gas production facility (2013)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Piracy off the coast of Somalia (largely ceased since 2012) and in the Strait of Malacca (increasing in recent years)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Russia-Turkmenistan pipeline explosion in April 2009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Russia-Ukraine gas disputes &amp; transit interruptions (2006, 2009)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High domestic demand limited Russian gas exports to Europe (Feb 2012)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Technical difficulties at gas producing fields can cause supply interruptions (Norwegian gas supplies to the UK, January 2010 and June 2016)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1486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Potential or Actual Supply Disruptions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441" y="2357385"/>
            <a:ext cx="8923054" cy="374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2087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Reliability of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We should remember that substantial interruptions are rare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Even when interruptions do happen, their effects are often localized, rather than regional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Impact of Jan 2009 crisis on Central Europe and Balkans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While complete interruptions in supplies are rare, partial interruptions in supplies result in price increases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Oil price spikes in 1973-74, 1979, and increases post-2003 and -2011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Short-term gas hub price spikes linked to Feb 2012 shortage and brief interruptions in Norwegian supplies to the UK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228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539750" y="2857500"/>
            <a:ext cx="8229600" cy="1143000"/>
          </a:xfrm>
        </p:spPr>
        <p:txBody>
          <a:bodyPr/>
          <a:lstStyle/>
          <a:p>
            <a:pPr eaLnBrk="1" hangingPunct="1"/>
            <a:r>
              <a:rPr lang="en-GB" altLang="en-US" sz="3600" i="1" dirty="0">
                <a:solidFill>
                  <a:srgbClr val="243F51"/>
                </a:solidFill>
              </a:rPr>
              <a:t>Competitively-Priced Energy Supplies</a:t>
            </a:r>
            <a:endParaRPr lang="en-US" altLang="en-US" sz="3600" i="1" dirty="0">
              <a:solidFill>
                <a:srgbClr val="243F5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" name="Picture 9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4086477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Competitively-Priced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an ‘ideal’ world, levels of supply and demand are approximately equal, with excesses of supply or demand causing a slight price fluctuation that either increases demand and reduces production, or vice-versa, re-stablishing equilibrium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Complicating factors: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Same fuel can have different production costs and qualities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Sweet or sour? Light or heavy oil? Wet or dry gas?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Not all supply options can be easily delivered (location)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These different factors are reflected in different ‘base’ prices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9522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Competitively-Priced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The major benefit of having a range of potential suppliers is more competitive pricing of supplies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So how competitive are supplies in Eurasia?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In the West, the European oil and gas market is served by competing suppliers from Eurasia, North Africa, Middle East, and beyond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In the East, the Asian oil and gas market is also served by competing suppliers from Eurasia, Middle East, and Asia-Pacific region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GB" altLang="en-US" sz="2200" dirty="0">
                <a:solidFill>
                  <a:srgbClr val="243F51"/>
                </a:solidFill>
              </a:rPr>
              <a:t>Localised</a:t>
            </a:r>
            <a:r>
              <a:rPr lang="en-US" altLang="en-US" sz="2200" dirty="0">
                <a:solidFill>
                  <a:srgbClr val="243F51"/>
                </a:solidFill>
              </a:rPr>
              <a:t> monopolies are being overcome by regional market integration – Example of Baltic &amp; Central European gas market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9037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Competitively-Priced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an ‘ideal’ world, levels of supply and demand are approximately equal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Excesses of supply or demand cause a slight price fluctuation that encourages either increased demand and reduced production, or vice-versa, thus re-stablishing the price equilibrium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Complicating factors: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Same fuel can have different production costs and qualities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Sweet or sour? Light or heavy oil? Wet or dry gas?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Not all supply options can be easily delivered (location)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These different factors are reflected in different ‘base’ prices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448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Competitively-Priced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The minimum price of a commodity is the price at which it can be produced and delivered to the consumer (cost-plus)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The maximum price is based on price of competing fuels: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For natural gas, this refers to coal, nuclear, and RES in power generation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Substitution of oil is difficult, especially in transportation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This lack of ‘elasticity’ means that, if oil prices rise too high, consumers are forced to either reduce their activities or adapt to high prices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Consumers are remarkably adaptable in relation to price levels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From 2011 to 2014 oil prices remained above $100/</a:t>
            </a:r>
            <a:r>
              <a:rPr lang="en-US" altLang="en-US" sz="2200" dirty="0" err="1">
                <a:solidFill>
                  <a:srgbClr val="243F51"/>
                </a:solidFill>
              </a:rPr>
              <a:t>bbl</a:t>
            </a:r>
            <a:r>
              <a:rPr lang="en-US" altLang="en-US" sz="2200" dirty="0">
                <a:solidFill>
                  <a:srgbClr val="243F51"/>
                </a:solidFill>
              </a:rPr>
              <a:t>, yet global oil consumption continued to grow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58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Defining Eurasia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4643387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The Eurasian continent covers: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400" dirty="0">
                <a:solidFill>
                  <a:srgbClr val="243F51"/>
                </a:solidFill>
              </a:rPr>
              <a:t>36% of global landmass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400" dirty="0">
                <a:solidFill>
                  <a:srgbClr val="243F51"/>
                </a:solidFill>
              </a:rPr>
              <a:t>70% of global population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Particular focus on Russia, Turkmenistan, &amp; Kazakhstan as an ‘energy bridge’, between Europe to the West and Asia to the East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387" y="2357386"/>
            <a:ext cx="4500614" cy="450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252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Competitively-Priced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Producers and consumers can adapt to virtually any price level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u="sng" dirty="0">
                <a:solidFill>
                  <a:srgbClr val="243F51"/>
                </a:solidFill>
              </a:rPr>
              <a:t>Volatility</a:t>
            </a:r>
            <a:r>
              <a:rPr lang="en-US" altLang="en-US" sz="2600" dirty="0">
                <a:solidFill>
                  <a:srgbClr val="243F51"/>
                </a:solidFill>
              </a:rPr>
              <a:t> of prices is a far greater concern: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Long-term low prices encourage demand and reduced production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Long-term high prices encourage alternative production and development of alternative fuels (e.g. Electric or gas-based transport)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But how can producers and consumers plan when prices are volatile?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From mid-1980s-late 1990s oil prices were low and stable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From 2000 to 2006, oil prices rose steadily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Decade between 2006 and 2016 saw unprecedented oil price volatility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9740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graphicFrame>
        <p:nvGraphicFramePr>
          <p:cNvPr id="9" name="Chart 8">
            <a:extLst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3312356"/>
              </p:ext>
            </p:extLst>
          </p:nvPr>
        </p:nvGraphicFramePr>
        <p:xfrm>
          <a:off x="0" y="1268760"/>
          <a:ext cx="9144000" cy="5589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0908414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Competitively-Priced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Causes of oil price volatility: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Fundamentals of supply and demand, exacerbated by paper oil market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Excessive peak of 2007-2008 caused by speculation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Collapse in H2 2008 the bursting of ‘speculation bubble’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Price recovery based on fundamentals (2010-2014)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Sustained high prices encouraged new supplies, which came online just as global economic growth was slowing (esp. in China)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Since then, producers have been cutting costs for existing production, and FIDs for major new projects have been postponed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Will companies make major investments at $40-60 a barrel?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If not, we could see another supply crunch and price spike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6952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graphicFrame>
        <p:nvGraphicFramePr>
          <p:cNvPr id="9" name="Chart 8">
            <a:extLst/>
          </p:cNvPr>
          <p:cNvGraphicFramePr>
            <a:graphicFrameLocks/>
          </p:cNvGraphicFramePr>
          <p:nvPr>
            <p:extLst/>
          </p:nvPr>
        </p:nvGraphicFramePr>
        <p:xfrm>
          <a:off x="-1" y="1268761"/>
          <a:ext cx="9153525" cy="5589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5499096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graphicFrame>
        <p:nvGraphicFramePr>
          <p:cNvPr id="9" name="Chart 8">
            <a:extLst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8572092"/>
              </p:ext>
            </p:extLst>
          </p:nvPr>
        </p:nvGraphicFramePr>
        <p:xfrm>
          <a:off x="0" y="1268760"/>
          <a:ext cx="9144000" cy="5589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8" name="Straight Connector 7"/>
          <p:cNvCxnSpPr>
            <a:cxnSpLocks/>
          </p:cNvCxnSpPr>
          <p:nvPr/>
        </p:nvCxnSpPr>
        <p:spPr>
          <a:xfrm flipV="1">
            <a:off x="2771800" y="2636912"/>
            <a:ext cx="2952328" cy="16561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1259632" y="4293097"/>
            <a:ext cx="1512168" cy="10081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11560" y="1759749"/>
            <a:ext cx="1656184" cy="25853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243F51"/>
                </a:solidFill>
                <a:latin typeface="+mn-lt"/>
              </a:rPr>
              <a:t>Oct 2006: $60</a:t>
            </a:r>
          </a:p>
          <a:p>
            <a:r>
              <a:rPr lang="en-GB" dirty="0">
                <a:solidFill>
                  <a:srgbClr val="243F51"/>
                </a:solidFill>
                <a:latin typeface="+mn-lt"/>
              </a:rPr>
              <a:t>Oct 2007: $82</a:t>
            </a:r>
          </a:p>
          <a:p>
            <a:r>
              <a:rPr lang="en-GB" dirty="0">
                <a:solidFill>
                  <a:srgbClr val="243F51"/>
                </a:solidFill>
                <a:latin typeface="+mn-lt"/>
              </a:rPr>
              <a:t>Oct 2008: $72</a:t>
            </a:r>
          </a:p>
          <a:p>
            <a:r>
              <a:rPr lang="en-GB" dirty="0">
                <a:solidFill>
                  <a:srgbClr val="243F51"/>
                </a:solidFill>
                <a:latin typeface="+mn-lt"/>
              </a:rPr>
              <a:t>Oct 2009: $73</a:t>
            </a:r>
          </a:p>
          <a:p>
            <a:r>
              <a:rPr lang="en-GB" dirty="0">
                <a:solidFill>
                  <a:srgbClr val="243F51"/>
                </a:solidFill>
                <a:latin typeface="+mn-lt"/>
              </a:rPr>
              <a:t>Oct 2010: $83</a:t>
            </a:r>
          </a:p>
          <a:p>
            <a:r>
              <a:rPr lang="en-GB" dirty="0">
                <a:solidFill>
                  <a:srgbClr val="243F51"/>
                </a:solidFill>
                <a:latin typeface="+mn-lt"/>
              </a:rPr>
              <a:t>Oct 2011: $110</a:t>
            </a:r>
          </a:p>
          <a:p>
            <a:r>
              <a:rPr lang="en-GB" dirty="0">
                <a:solidFill>
                  <a:srgbClr val="243F51"/>
                </a:solidFill>
                <a:latin typeface="+mn-lt"/>
              </a:rPr>
              <a:t>Oct 2014: $87</a:t>
            </a:r>
          </a:p>
          <a:p>
            <a:r>
              <a:rPr lang="en-GB" dirty="0">
                <a:solidFill>
                  <a:srgbClr val="243F51"/>
                </a:solidFill>
                <a:latin typeface="+mn-lt"/>
              </a:rPr>
              <a:t>Oct 2015: $48</a:t>
            </a:r>
          </a:p>
          <a:p>
            <a:r>
              <a:rPr lang="en-GB" dirty="0">
                <a:solidFill>
                  <a:srgbClr val="243F51"/>
                </a:solidFill>
                <a:latin typeface="+mn-lt"/>
              </a:rPr>
              <a:t>Oct 2016: $50</a:t>
            </a:r>
          </a:p>
        </p:txBody>
      </p: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5747485" y="2645338"/>
            <a:ext cx="1656184" cy="21602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cxnSpLocks/>
          </p:cNvCxnSpPr>
          <p:nvPr/>
        </p:nvCxnSpPr>
        <p:spPr>
          <a:xfrm>
            <a:off x="7380312" y="2861361"/>
            <a:ext cx="792088" cy="20798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3059832" y="4005064"/>
            <a:ext cx="144016" cy="17089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3571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Competitively-Priced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889248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u="sng" dirty="0">
                <a:solidFill>
                  <a:srgbClr val="243F51"/>
                </a:solidFill>
              </a:rPr>
              <a:t>Volatility</a:t>
            </a:r>
            <a:r>
              <a:rPr lang="en-US" altLang="en-US" sz="2600" dirty="0">
                <a:solidFill>
                  <a:srgbClr val="243F51"/>
                </a:solidFill>
              </a:rPr>
              <a:t> of prices is a far greater concern: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Development of oil and gas fields is capital intensive, with long payback periods – In an environment of uncertain costs and revenues, companies will delay investment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Industrial consumers also cannot plan their costs (for example, airlines planning the cost of jet fuel)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Difficult to assess the relative cost of competing fuels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Price volatility also has a negative impact on the national budgets of energy-exporting countries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This requires the use of a ‘</a:t>
            </a:r>
            <a:r>
              <a:rPr lang="en-US" altLang="en-US" sz="2200" dirty="0" err="1">
                <a:solidFill>
                  <a:srgbClr val="243F51"/>
                </a:solidFill>
              </a:rPr>
              <a:t>Stabilisation</a:t>
            </a:r>
            <a:r>
              <a:rPr lang="en-US" altLang="en-US" sz="2200" dirty="0">
                <a:solidFill>
                  <a:srgbClr val="243F51"/>
                </a:solidFill>
              </a:rPr>
              <a:t> Fund’, but governments are under popular pressure to spend their oil revenues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0125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Competitively-Priced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Gas pricing based on oil prices or competition at trading hubs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Absolute price more of a problem than with oil, because gas competes with other fuels in power generation: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Increasing role of electricity in 21</a:t>
            </a:r>
            <a:r>
              <a:rPr lang="en-US" altLang="en-US" sz="2200" baseline="30000" dirty="0">
                <a:solidFill>
                  <a:srgbClr val="243F51"/>
                </a:solidFill>
              </a:rPr>
              <a:t>st</a:t>
            </a:r>
            <a:r>
              <a:rPr lang="en-US" altLang="en-US" sz="2200" dirty="0">
                <a:solidFill>
                  <a:srgbClr val="243F51"/>
                </a:solidFill>
              </a:rPr>
              <a:t> century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In Europe, gas ‘squeezed’ between relatively cheaper coal and subsidized RES – key role of carbon policies and taxes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In the East, gas struggles to compete with coal (China &amp; India)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Future ‘affordability’ of natural gas will depend on national tax policies (carbon tax), level of subsidies for RES, and technological advances (such as development of methane hydrate)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6697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539750" y="2857500"/>
            <a:ext cx="8229600" cy="1143000"/>
          </a:xfrm>
        </p:spPr>
        <p:txBody>
          <a:bodyPr/>
          <a:lstStyle/>
          <a:p>
            <a:pPr eaLnBrk="1" hangingPunct="1"/>
            <a:r>
              <a:rPr lang="en-GB" altLang="en-US" sz="3600" i="1" dirty="0">
                <a:solidFill>
                  <a:srgbClr val="243F51"/>
                </a:solidFill>
              </a:rPr>
              <a:t>Sustainable Energy Supplies</a:t>
            </a:r>
            <a:endParaRPr lang="en-US" altLang="en-US" sz="3600" i="1" dirty="0">
              <a:solidFill>
                <a:srgbClr val="243F5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" name="Picture 9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0619074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Environmentally Sustainable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Sustainability is a relative, rather than absolute, concept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No modern energy consumption is completely sustainable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Environmental impact of energy consumption: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Combustion of hydrocarbons generates CO2 and pollution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Nuclear power generation leaves behind nuclear waste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Wind turbines &amp; solar panels require precious metals for construction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How to dispose of (or recycle) batteries from electric vehicles?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Gas produces less CO2, Sulphur, and fine particles than coal or oil, but it does still produce CO2 and methane itself is a potent GHG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607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Finite Fossil Fuels?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Sustainability also refers to the finite nature of fossil fuels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The reserve-to-production (R/P) ratio indicates how many years production could continue at current levels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R/P ratios of oil, gas, and coal at the global &amp; Eurasian levels: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World: Oil: 50 years; Gas: 52 years; Coal: 273 years; 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Europe &amp; FSU: Oil: 25 years; Gas: 57 years; Coal: 114 years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New resources are being discovered every year. Since 1995: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Proven global oil reserves have grown from 1.1 to 1.7 billion barrels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Proven global gas reserves have grown from 120 to 187 bcm 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498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The Concept of Energy Security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Energy Security as a multi-part concept:</a:t>
            </a:r>
          </a:p>
          <a:p>
            <a:pPr marL="914400" lvl="1" indent="-514350" eaLnBrk="1" hangingPunct="1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altLang="en-US" sz="2400" dirty="0">
                <a:solidFill>
                  <a:srgbClr val="243F51"/>
                </a:solidFill>
              </a:rPr>
              <a:t>Available/accessible supplies</a:t>
            </a:r>
          </a:p>
          <a:p>
            <a:pPr marL="914400" lvl="1" indent="-514350" eaLnBrk="1" hangingPunct="1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altLang="en-US" sz="2400" dirty="0">
                <a:solidFill>
                  <a:srgbClr val="243F51"/>
                </a:solidFill>
              </a:rPr>
              <a:t>Reliable/uninterruptible supply</a:t>
            </a:r>
          </a:p>
          <a:p>
            <a:pPr marL="914400" lvl="1" indent="-514350" eaLnBrk="1" hangingPunct="1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altLang="en-US" sz="2400" dirty="0">
                <a:solidFill>
                  <a:srgbClr val="243F51"/>
                </a:solidFill>
              </a:rPr>
              <a:t>Competitive/affordable price</a:t>
            </a:r>
          </a:p>
          <a:p>
            <a:pPr marL="914400" lvl="1" indent="-514350" eaLnBrk="1" hangingPunct="1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altLang="en-US" sz="2400" dirty="0">
                <a:solidFill>
                  <a:srgbClr val="243F51"/>
                </a:solidFill>
              </a:rPr>
              <a:t>Environmentally sustainable</a:t>
            </a:r>
            <a:endParaRPr lang="en-US" altLang="en-US" sz="28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How can these four elements be applied to Eurasia?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marL="0" indent="0" eaLnBrk="1" hangingPunct="1">
              <a:spcBef>
                <a:spcPts val="0"/>
              </a:spcBef>
              <a:spcAft>
                <a:spcPts val="600"/>
              </a:spcAft>
              <a:buNone/>
            </a:pPr>
            <a:endParaRPr lang="en-US" altLang="en-US" sz="24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0633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Hubbert’s Curve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1956, Marion King Hubbert argued: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GB" altLang="en-US" sz="2200" dirty="0">
                <a:solidFill>
                  <a:srgbClr val="243F51"/>
                </a:solidFill>
              </a:rPr>
              <a:t>The production of oil must begin at zero and end at zero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GB" altLang="en-US" sz="2200" dirty="0">
                <a:solidFill>
                  <a:srgbClr val="243F51"/>
                </a:solidFill>
              </a:rPr>
              <a:t>The total production will be equal or less than proven reserves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GB" altLang="en-US" sz="2200" dirty="0">
                <a:solidFill>
                  <a:srgbClr val="243F51"/>
                </a:solidFill>
              </a:rPr>
              <a:t>Production of any given resource follows a bell curve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GB" altLang="en-US" sz="2200" dirty="0">
                <a:solidFill>
                  <a:srgbClr val="243F51"/>
                </a:solidFill>
              </a:rPr>
              <a:t>The total production will be distributed under the bell curve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GB" altLang="en-US" sz="2200" dirty="0">
                <a:solidFill>
                  <a:srgbClr val="243F51"/>
                </a:solidFill>
              </a:rPr>
              <a:t>Therefore, if we know the volume of proven reserves of an oil field and distribute the production from those reserves under a bell curve, we may roughly predict the annual production, cumulative production, and peak of production from that field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GB" altLang="en-US" sz="2200" dirty="0">
                <a:solidFill>
                  <a:srgbClr val="243F51"/>
                </a:solidFill>
              </a:rPr>
              <a:t>Hubbert, ‘Nuclear Energy and Fossil Fuels’, American Petroleum Institute at the Plaza Hotel in San Antonio, Texas (7-9/3/1956)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39843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3" y="1268760"/>
            <a:ext cx="8928991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9818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03" y="1268760"/>
            <a:ext cx="8928991" cy="558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4555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Delaying Peak Oil?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Hubbert’s Curve relies upon good data from conventional fields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Must be re-calculated every time new resources are discovered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Until 1990s, it accurately reflected conventional oil production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But does not take into account non-conventional resources: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Shale gas, coalbed methane, methane hydrate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Tight oil, shale oil, and oil sands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These new forms of oil and gas production are extending R/P ratios, but non-conventional reserves are harder to calculate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Non-conventional production is often more environmentally damaging than conventional production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5014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Sustainable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We must accept the fact that energy supplies are only relatively sustainable, and build a portfolio of energy supplies that balances considerations of: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Availability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Reliability (security of supply)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Price competitiveness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Environmental impact and sustainability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How is this question of sustainability being played out in Eurasia?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2206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Sustainable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Europe, we can see dramatically different policies in different countries, depending on their particular circumstances: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Some countries continue to promote nuclear power (UK, France)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Some countries are phasing out coal-fired power generation (UK), while others see it as crucial (Poland)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Subsidies for RES (German </a:t>
            </a:r>
            <a:r>
              <a:rPr lang="en-US" altLang="en-US" sz="2200" i="1" dirty="0" err="1">
                <a:solidFill>
                  <a:srgbClr val="243F51"/>
                </a:solidFill>
              </a:rPr>
              <a:t>Energiewende</a:t>
            </a:r>
            <a:r>
              <a:rPr lang="en-US" altLang="en-US" sz="2200" i="1" dirty="0">
                <a:solidFill>
                  <a:srgbClr val="243F51"/>
                </a:solidFill>
              </a:rPr>
              <a:t>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Some are enthusiastic about gas imports (UK, Germany) and others less so (Estonia, Finland, Bulgaria) – Question of market competitiveness?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Limited development of non-oil transportation on land (electric vehicles in Italy) but more in maritime (LNG shipping in the Baltic Sea)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4784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Sustainable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In the rest of Eurasia, we can see a ‘portfolio’ approach to the power generation mix: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China: Huge energy demand requires a mixture of coal (72%), hydro (19%), gas, nuclear, and RES (9%), rather than a choice between them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Russia: Similar retention of coal, expansion of nuclear, and use of hydro (49%), but more emphasis on gas (50%) and less on non-hydro RES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India: 75% of power generation from coal, plus 10% hydro and 5% gas, with the remainder a mix of wind, nuclear, oil &amp; biofuels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Kazakhstan: Coal (72%), gas (19%), and hydro (8%) dominant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Turkmenistan is an exception: All power generation is from gas, and 2013 Energy Strategy foresees new gas-fired </a:t>
            </a:r>
            <a:r>
              <a:rPr lang="en-US" altLang="en-US" sz="2200">
                <a:solidFill>
                  <a:srgbClr val="243F51"/>
                </a:solidFill>
              </a:rPr>
              <a:t>power generation</a:t>
            </a: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073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539750" y="28575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3600" i="1" dirty="0">
                <a:solidFill>
                  <a:srgbClr val="243F51"/>
                </a:solidFill>
              </a:rPr>
              <a:t>Conclusions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" name="Picture 9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1738601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check list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6" r="17418"/>
          <a:stretch/>
        </p:blipFill>
        <p:spPr bwMode="auto">
          <a:xfrm>
            <a:off x="6355908" y="2283880"/>
            <a:ext cx="2788092" cy="4500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43999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Energy Security ‘Check List’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 numCol="1"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800" dirty="0">
                <a:solidFill>
                  <a:srgbClr val="243F51"/>
                </a:solidFill>
              </a:rPr>
              <a:t>Availability: Production of energy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800" dirty="0">
                <a:solidFill>
                  <a:srgbClr val="243F51"/>
                </a:solidFill>
              </a:rPr>
              <a:t>Accessible: Infrastructure for delivery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800" dirty="0">
                <a:solidFill>
                  <a:srgbClr val="243F51"/>
                </a:solidFill>
              </a:rPr>
              <a:t>Reliable: Likelihood of interruptions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800" dirty="0">
                <a:solidFill>
                  <a:srgbClr val="243F51"/>
                </a:solidFill>
              </a:rPr>
              <a:t>Competitive: Market-based pricing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800" dirty="0">
                <a:solidFill>
                  <a:srgbClr val="243F51"/>
                </a:solidFill>
              </a:rPr>
              <a:t>Affordable: Can consumers buy supplies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800" dirty="0">
                <a:solidFill>
                  <a:srgbClr val="243F51"/>
                </a:solidFill>
              </a:rPr>
              <a:t>Stable prices: Short-term price volatility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800" dirty="0">
                <a:solidFill>
                  <a:srgbClr val="243F51"/>
                </a:solidFill>
              </a:rPr>
              <a:t>Sustainable (I): Environmental impact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800" dirty="0">
                <a:solidFill>
                  <a:srgbClr val="243F51"/>
                </a:solidFill>
              </a:rPr>
              <a:t>Sustainable (II): Non-finite resources</a:t>
            </a:r>
          </a:p>
        </p:txBody>
      </p:sp>
    </p:spTree>
    <p:extLst>
      <p:ext uri="{BB962C8B-B14F-4D97-AF65-F5344CB8AC3E}">
        <p14:creationId xmlns:p14="http://schemas.microsoft.com/office/powerpoint/2010/main" val="41192134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Conclusions: Eurasian Energy Security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Conclusions about Eurasian energy security to 2030: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Energy supplies in Eurasia are abundantly </a:t>
            </a:r>
            <a:r>
              <a:rPr lang="en-US" altLang="en-US" sz="2200" u="sng" dirty="0">
                <a:solidFill>
                  <a:srgbClr val="243F51"/>
                </a:solidFill>
              </a:rPr>
              <a:t>available</a:t>
            </a:r>
            <a:r>
              <a:rPr lang="en-US" altLang="en-US" sz="2200" dirty="0">
                <a:solidFill>
                  <a:srgbClr val="243F51"/>
                </a:solidFill>
              </a:rPr>
              <a:t>, with the region home to major energy exporters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Substantial infrastructure network (pipelines, railways, ports) means that energy deliveries from multiple supplies are </a:t>
            </a:r>
            <a:r>
              <a:rPr lang="en-US" altLang="en-US" sz="2200" u="sng" dirty="0">
                <a:solidFill>
                  <a:srgbClr val="243F51"/>
                </a:solidFill>
              </a:rPr>
              <a:t>accessible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Flexibility of global oil and LNG markets mean that energy supplies are </a:t>
            </a:r>
            <a:r>
              <a:rPr lang="en-US" altLang="en-US" sz="2200" u="sng" dirty="0">
                <a:solidFill>
                  <a:srgbClr val="243F51"/>
                </a:solidFill>
              </a:rPr>
              <a:t>reliable</a:t>
            </a:r>
            <a:r>
              <a:rPr lang="en-US" altLang="en-US" sz="2200" dirty="0">
                <a:solidFill>
                  <a:srgbClr val="243F51"/>
                </a:solidFill>
              </a:rPr>
              <a:t>, despite concerns over transit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Market development and new cross-border infrastructure means that oil and gas supplies are increasingly </a:t>
            </a:r>
            <a:r>
              <a:rPr lang="en-US" altLang="en-US" sz="2200" u="sng" dirty="0">
                <a:solidFill>
                  <a:srgbClr val="243F51"/>
                </a:solidFill>
              </a:rPr>
              <a:t>competitive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Relative </a:t>
            </a:r>
            <a:r>
              <a:rPr lang="en-US" altLang="en-US" sz="2200" u="sng" dirty="0">
                <a:solidFill>
                  <a:srgbClr val="243F51"/>
                </a:solidFill>
              </a:rPr>
              <a:t>affordability</a:t>
            </a:r>
            <a:r>
              <a:rPr lang="en-US" altLang="en-US" sz="2200" dirty="0">
                <a:solidFill>
                  <a:srgbClr val="243F51"/>
                </a:solidFill>
              </a:rPr>
              <a:t> depends on taxation and cost of competing fuels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886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539750" y="2857500"/>
            <a:ext cx="8229600" cy="1143000"/>
          </a:xfrm>
        </p:spPr>
        <p:txBody>
          <a:bodyPr/>
          <a:lstStyle/>
          <a:p>
            <a:pPr eaLnBrk="1" hangingPunct="1"/>
            <a:r>
              <a:rPr lang="en-GB" altLang="en-US" sz="3600" i="1" dirty="0">
                <a:solidFill>
                  <a:srgbClr val="243F51"/>
                </a:solidFill>
              </a:rPr>
              <a:t>Availability of Energy Supplies</a:t>
            </a:r>
            <a:endParaRPr lang="en-US" altLang="en-US" sz="3600" i="1" dirty="0">
              <a:solidFill>
                <a:srgbClr val="243F5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" name="Picture 9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6544132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Conclusions: Eurasian Energy Security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-1" y="2357385"/>
            <a:ext cx="9036495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Conclusions about Eurasian energy security to 2030: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Price </a:t>
            </a:r>
            <a:r>
              <a:rPr lang="en-US" altLang="en-US" sz="2200" u="sng" dirty="0">
                <a:solidFill>
                  <a:srgbClr val="243F51"/>
                </a:solidFill>
              </a:rPr>
              <a:t>volatility</a:t>
            </a:r>
            <a:r>
              <a:rPr lang="en-US" altLang="en-US" sz="2200" dirty="0">
                <a:solidFill>
                  <a:srgbClr val="243F51"/>
                </a:solidFill>
              </a:rPr>
              <a:t> is (and will remain) a major concern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The impact of price volatility on investments could lead to a supply crunch and price spike: Volatility is the ‘new normal’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Expect to see ever-greater deployment of RES in import-dependent countries, although technology costs, local pricing, and the political will of national governments re: environmental policy are crucial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Power generation in Europe is becoming more </a:t>
            </a:r>
            <a:r>
              <a:rPr lang="en-US" altLang="en-US" sz="2200" u="sng" dirty="0">
                <a:solidFill>
                  <a:srgbClr val="243F51"/>
                </a:solidFill>
              </a:rPr>
              <a:t>sustainable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Rapidly-growing demand in China &amp; India mean that they remain coal-dependent, despite growing gas-fired and renewable power generation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9543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Conclusions: Eurasian Energy Security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655168" y="2357385"/>
            <a:ext cx="7488832" cy="1287639"/>
          </a:xfrm>
        </p:spPr>
        <p:txBody>
          <a:bodyPr/>
          <a:lstStyle/>
          <a:p>
            <a:pPr marL="0" indent="0" eaLnBrk="1" hangingPunct="1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en-US" sz="2600" dirty="0">
                <a:solidFill>
                  <a:srgbClr val="243F51"/>
                </a:solidFill>
              </a:rPr>
              <a:t>Energy supplies are available, accessible, relatively reliable, and increasingly competitive, while increased deployment of RES reduces environmental impact</a:t>
            </a: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0386" t="4611" r="15142" b="4398"/>
          <a:stretch/>
        </p:blipFill>
        <p:spPr>
          <a:xfrm flipV="1">
            <a:off x="107504" y="2276872"/>
            <a:ext cx="1440160" cy="4293096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1692695" y="3807160"/>
            <a:ext cx="7488832" cy="1232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altLang="en-US" sz="2600" dirty="0">
                <a:solidFill>
                  <a:srgbClr val="243F51"/>
                </a:solidFill>
              </a:rPr>
              <a:t>Question of affordability remains open to debate, while the lifespan of fossil fuels is being extended through deployment of new technology</a:t>
            </a: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1692695" y="5267364"/>
            <a:ext cx="6834046" cy="1232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en-US" sz="2600" dirty="0">
                <a:solidFill>
                  <a:srgbClr val="243F51"/>
                </a:solidFill>
              </a:rPr>
              <a:t>Fossil fuel supplies remain finite, and new technology only increases the environmental impact of their production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200" dirty="0">
              <a:solidFill>
                <a:srgbClr val="243F51"/>
              </a:solidFill>
            </a:endParaRP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6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7617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539750" y="28575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sz="3600" i="1" dirty="0">
                <a:solidFill>
                  <a:srgbClr val="243F51"/>
                </a:solidFill>
              </a:rPr>
              <a:t>Thank you for your attention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0" name="Picture 9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74458111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0" y="1268760"/>
            <a:ext cx="9144000" cy="5589240"/>
          </a:xfrm>
        </p:spPr>
        <p:txBody>
          <a:bodyPr/>
          <a:lstStyle/>
          <a:p>
            <a:pPr eaLnBrk="1" hangingPunct="1">
              <a:spcBef>
                <a:spcPts val="300"/>
              </a:spcBef>
              <a:spcAft>
                <a:spcPts val="300"/>
              </a:spcAft>
            </a:pPr>
            <a:r>
              <a:rPr lang="en-US" altLang="en-US" sz="3600" b="1" dirty="0">
                <a:solidFill>
                  <a:srgbClr val="243F51"/>
                </a:solidFill>
              </a:rPr>
              <a:t>For More Information Please Contact:</a:t>
            </a:r>
            <a:br>
              <a:rPr lang="en-US" altLang="en-US" sz="3600" b="1" dirty="0">
                <a:solidFill>
                  <a:srgbClr val="243F51"/>
                </a:solidFill>
              </a:rPr>
            </a:br>
            <a:r>
              <a:rPr lang="en-US" altLang="en-US" sz="3000" i="1" dirty="0" err="1">
                <a:solidFill>
                  <a:srgbClr val="243F51"/>
                </a:solidFill>
              </a:rPr>
              <a:t>Dr</a:t>
            </a:r>
            <a:r>
              <a:rPr lang="en-US" altLang="en-US" sz="3000" i="1" dirty="0">
                <a:solidFill>
                  <a:srgbClr val="243F51"/>
                </a:solidFill>
              </a:rPr>
              <a:t> Jack </a:t>
            </a:r>
            <a:r>
              <a:rPr lang="en-US" altLang="en-US" sz="3000" i="1" dirty="0" err="1">
                <a:solidFill>
                  <a:srgbClr val="243F51"/>
                </a:solidFill>
              </a:rPr>
              <a:t>Sharples</a:t>
            </a:r>
            <a:br>
              <a:rPr lang="en-US" altLang="en-US" sz="3000" i="1" dirty="0">
                <a:solidFill>
                  <a:srgbClr val="243F51"/>
                </a:solidFill>
              </a:rPr>
            </a:br>
            <a:r>
              <a:rPr lang="en-US" altLang="en-US" sz="3000" i="1" dirty="0">
                <a:solidFill>
                  <a:srgbClr val="243F51"/>
                </a:solidFill>
              </a:rPr>
              <a:t>European University at St Petersburg</a:t>
            </a:r>
            <a:br>
              <a:rPr lang="en-US" altLang="en-US" sz="3000" i="1" dirty="0">
                <a:solidFill>
                  <a:srgbClr val="243F51"/>
                </a:solidFill>
              </a:rPr>
            </a:br>
            <a:r>
              <a:rPr lang="en-US" altLang="en-US" sz="3000" i="1" dirty="0">
                <a:solidFill>
                  <a:srgbClr val="243F51"/>
                </a:solidFill>
              </a:rPr>
              <a:t>European Geopolitical Forum</a:t>
            </a:r>
            <a:br>
              <a:rPr lang="en-US" altLang="en-US" sz="3200" i="1" dirty="0">
                <a:solidFill>
                  <a:srgbClr val="243F51"/>
                </a:solidFill>
              </a:rPr>
            </a:br>
            <a:br>
              <a:rPr lang="en-US" altLang="en-US" sz="3200" i="1" dirty="0">
                <a:solidFill>
                  <a:srgbClr val="243F51"/>
                </a:solidFill>
              </a:rPr>
            </a:br>
            <a:r>
              <a:rPr lang="en-US" altLang="en-US" sz="2400" dirty="0">
                <a:solidFill>
                  <a:srgbClr val="243F51"/>
                </a:solidFill>
              </a:rPr>
              <a:t>jsharples@eu.spb.ru</a:t>
            </a:r>
            <a:br>
              <a:rPr lang="en-US" altLang="en-US" sz="2400" dirty="0">
                <a:solidFill>
                  <a:srgbClr val="243F51"/>
                </a:solidFill>
              </a:rPr>
            </a:br>
            <a:br>
              <a:rPr lang="en-US" altLang="en-US" sz="2400" dirty="0">
                <a:solidFill>
                  <a:srgbClr val="243F51"/>
                </a:solidFill>
              </a:rPr>
            </a:br>
            <a:r>
              <a:rPr lang="en-US" altLang="en-US" sz="2400" dirty="0">
                <a:solidFill>
                  <a:srgbClr val="243F51"/>
                </a:solidFill>
              </a:rPr>
              <a:t>https://eu-spb.academia.edu/JackSharples</a:t>
            </a:r>
            <a:br>
              <a:rPr lang="en-US" altLang="en-US" sz="2400" dirty="0">
                <a:solidFill>
                  <a:srgbClr val="243F51"/>
                </a:solidFill>
              </a:rPr>
            </a:br>
            <a:r>
              <a:rPr lang="en-US" altLang="en-US" sz="2400" dirty="0">
                <a:solidFill>
                  <a:srgbClr val="243F51"/>
                </a:solidFill>
              </a:rPr>
              <a:t>http://eu.spb.ru/en/professors/13154-sharples-jack</a:t>
            </a:r>
            <a:br>
              <a:rPr lang="en-US" altLang="en-US" sz="2400" dirty="0">
                <a:solidFill>
                  <a:srgbClr val="243F51"/>
                </a:solidFill>
              </a:rPr>
            </a:br>
            <a:r>
              <a:rPr lang="en-US" altLang="en-US" sz="2400" dirty="0">
                <a:solidFill>
                  <a:srgbClr val="243F51"/>
                </a:solidFill>
              </a:rPr>
              <a:t>http://shop.gpf-europe.com/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21262" t="16800" r="20621" b="74801"/>
          <a:stretch/>
        </p:blipFill>
        <p:spPr>
          <a:xfrm>
            <a:off x="0" y="-1"/>
            <a:ext cx="9144000" cy="7434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07504" y="743413"/>
            <a:ext cx="8928991" cy="45719"/>
          </a:xfrm>
          <a:prstGeom prst="rect">
            <a:avLst/>
          </a:prstGeom>
          <a:noFill/>
        </p:spPr>
      </p:pic>
      <p:grpSp>
        <p:nvGrpSpPr>
          <p:cNvPr id="5" name="Group 4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7" name="Picture 6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81588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Availability of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5796136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Availability means ability to meet demand using a combination of domestic production &amp; foreign imports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If I cannot produce enough at home, can I buy what I need on the international market?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Price is not a factor, only </a:t>
            </a:r>
            <a:r>
              <a:rPr lang="en-US" altLang="en-US" sz="2600" u="sng" dirty="0">
                <a:solidFill>
                  <a:srgbClr val="243F51"/>
                </a:solidFill>
              </a:rPr>
              <a:t>physical availability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How ‘available’ are energy supplies, at global &amp; Eurasian levels?</a:t>
            </a:r>
          </a:p>
        </p:txBody>
      </p:sp>
      <p:pic>
        <p:nvPicPr>
          <p:cNvPr id="1026" name="Picture 2" descr="Image result for availability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" t="5040" r="7948" b="6761"/>
          <a:stretch/>
        </p:blipFill>
        <p:spPr bwMode="auto">
          <a:xfrm>
            <a:off x="5796136" y="2636912"/>
            <a:ext cx="3240358" cy="3335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227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Global Availability of Energy Supplies in 2015</a:t>
            </a:r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645584"/>
              </p:ext>
            </p:extLst>
          </p:nvPr>
        </p:nvGraphicFramePr>
        <p:xfrm>
          <a:off x="0" y="2357438"/>
          <a:ext cx="9144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8338939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29705854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101787869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8121413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Oil (mb/d)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Gas (bcm)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Coal (mt)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30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91.7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3,539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7,709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629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Demand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95.0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3,468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719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Exports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1,042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1,200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850729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25148"/>
              </p:ext>
            </p:extLst>
          </p:nvPr>
        </p:nvGraphicFramePr>
        <p:xfrm>
          <a:off x="0" y="4293096"/>
          <a:ext cx="914400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286">
                  <a:extLst>
                    <a:ext uri="{9D8B030D-6E8A-4147-A177-3AD203B41FA5}">
                      <a16:colId xmlns:a16="http://schemas.microsoft.com/office/drawing/2014/main" val="4186115979"/>
                    </a:ext>
                  </a:extLst>
                </a:gridCol>
                <a:gridCol w="1306286">
                  <a:extLst>
                    <a:ext uri="{9D8B030D-6E8A-4147-A177-3AD203B41FA5}">
                      <a16:colId xmlns:a16="http://schemas.microsoft.com/office/drawing/2014/main" val="3472329300"/>
                    </a:ext>
                  </a:extLst>
                </a:gridCol>
                <a:gridCol w="1306286">
                  <a:extLst>
                    <a:ext uri="{9D8B030D-6E8A-4147-A177-3AD203B41FA5}">
                      <a16:colId xmlns:a16="http://schemas.microsoft.com/office/drawing/2014/main" val="607560945"/>
                    </a:ext>
                  </a:extLst>
                </a:gridCol>
                <a:gridCol w="1306286">
                  <a:extLst>
                    <a:ext uri="{9D8B030D-6E8A-4147-A177-3AD203B41FA5}">
                      <a16:colId xmlns:a16="http://schemas.microsoft.com/office/drawing/2014/main" val="2651846443"/>
                    </a:ext>
                  </a:extLst>
                </a:gridCol>
                <a:gridCol w="1306286">
                  <a:extLst>
                    <a:ext uri="{9D8B030D-6E8A-4147-A177-3AD203B41FA5}">
                      <a16:colId xmlns:a16="http://schemas.microsoft.com/office/drawing/2014/main" val="3266548242"/>
                    </a:ext>
                  </a:extLst>
                </a:gridCol>
                <a:gridCol w="1306286">
                  <a:extLst>
                    <a:ext uri="{9D8B030D-6E8A-4147-A177-3AD203B41FA5}">
                      <a16:colId xmlns:a16="http://schemas.microsoft.com/office/drawing/2014/main" val="4250095756"/>
                    </a:ext>
                  </a:extLst>
                </a:gridCol>
                <a:gridCol w="1306286">
                  <a:extLst>
                    <a:ext uri="{9D8B030D-6E8A-4147-A177-3AD203B41FA5}">
                      <a16:colId xmlns:a16="http://schemas.microsoft.com/office/drawing/2014/main" val="305054308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pPr algn="ctr"/>
                      <a:r>
                        <a:rPr lang="en-GB" dirty="0"/>
                        <a:t>World Primary Energy Consumption by Fuel (mtoe)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535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Nuclear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Hydro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343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4,331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3,135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3,840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13,147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035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828013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0" y="64886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243F51"/>
                </a:solidFill>
              </a:rPr>
              <a:t>Data sources: BP Statistical Review of World Energy; IEA Key World Energy Statistics</a:t>
            </a:r>
          </a:p>
        </p:txBody>
      </p:sp>
    </p:spTree>
    <p:extLst>
      <p:ext uri="{BB962C8B-B14F-4D97-AF65-F5344CB8AC3E}">
        <p14:creationId xmlns:p14="http://schemas.microsoft.com/office/powerpoint/2010/main" val="3640421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graphicFrame>
        <p:nvGraphicFramePr>
          <p:cNvPr id="9" name="Chart 8">
            <a:extLst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6311794"/>
              </p:ext>
            </p:extLst>
          </p:nvPr>
        </p:nvGraphicFramePr>
        <p:xfrm>
          <a:off x="-1" y="1268761"/>
          <a:ext cx="9153525" cy="5589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43291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-1"/>
            <a:ext cx="9144000" cy="1268761"/>
            <a:chOff x="0" y="-1"/>
            <a:chExt cx="9144000" cy="78913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21262" t="16800" r="20621" b="74801"/>
            <a:stretch/>
          </p:blipFill>
          <p:spPr>
            <a:xfrm>
              <a:off x="0" y="-1"/>
              <a:ext cx="9144000" cy="74341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13" name="Picture 12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107504" y="743413"/>
              <a:ext cx="8928991" cy="45719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268760"/>
            <a:ext cx="9153525" cy="1088625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rgbClr val="243F51"/>
                </a:solidFill>
              </a:rPr>
              <a:t>Availability of Energy Supplies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2357385"/>
            <a:ext cx="9144000" cy="4500615"/>
          </a:xfrm>
        </p:spPr>
        <p:txBody>
          <a:bodyPr/>
          <a:lstStyle/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Globally, oil, gas, and coal are the most-consumed fuels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Share of global consumption that is traded across borders:                     Oil (66%); Gas (30%); Coal (15%)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600" dirty="0">
                <a:solidFill>
                  <a:srgbClr val="243F51"/>
                </a:solidFill>
              </a:rPr>
              <a:t>Eurasia has some of the world’s largest energy exporters: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 as 2</a:t>
            </a:r>
            <a:r>
              <a:rPr lang="en-US" altLang="en-US" sz="2200" baseline="30000" dirty="0">
                <a:solidFill>
                  <a:srgbClr val="243F51"/>
                </a:solidFill>
              </a:rPr>
              <a:t>nd</a:t>
            </a:r>
            <a:r>
              <a:rPr lang="en-US" altLang="en-US" sz="2200" dirty="0">
                <a:solidFill>
                  <a:srgbClr val="243F51"/>
                </a:solidFill>
              </a:rPr>
              <a:t> largest oil exporter (after Saudi Arabia)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 &amp; Turkmenistan in top 4 largest gas reserves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 as № 1 gas exporter (Turkmenistan № 5)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Russian gas supplies to Europe and Turkmen supplies to China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Russia № 3 coal exporter (Kazakhstan № 7)</a:t>
            </a:r>
          </a:p>
          <a:p>
            <a:pPr lvl="1" eaLnBrk="1" hangingPunct="1">
              <a:spcBef>
                <a:spcPts val="0"/>
              </a:spcBef>
              <a:spcAft>
                <a:spcPts val="600"/>
              </a:spcAft>
            </a:pPr>
            <a:r>
              <a:rPr lang="en-US" altLang="en-US" sz="2200" dirty="0">
                <a:solidFill>
                  <a:srgbClr val="243F51"/>
                </a:solidFill>
              </a:rPr>
              <a:t>Kazakhstan alone accounts for 40% of world uranium production</a:t>
            </a:r>
          </a:p>
          <a:p>
            <a:pPr eaLnBrk="1" hangingPunct="1">
              <a:spcBef>
                <a:spcPts val="0"/>
              </a:spcBef>
              <a:spcAft>
                <a:spcPts val="600"/>
              </a:spcAft>
            </a:pPr>
            <a:endParaRPr lang="en-US" altLang="en-US" sz="2800" dirty="0">
              <a:solidFill>
                <a:srgbClr val="243F51"/>
              </a:solidFill>
            </a:endParaRPr>
          </a:p>
          <a:p>
            <a:pPr marL="514350" indent="-514350" eaLnBrk="1" hangingPunct="1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endParaRPr lang="en-US" altLang="en-US" sz="2800" dirty="0">
              <a:solidFill>
                <a:srgbClr val="243F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606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7951</TotalTime>
  <Words>3213</Words>
  <Application>Microsoft Office PowerPoint</Application>
  <PresentationFormat>On-screen Show (4:3)</PresentationFormat>
  <Paragraphs>358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6" baseType="lpstr">
      <vt:lpstr>Arial</vt:lpstr>
      <vt:lpstr>Calibri</vt:lpstr>
      <vt:lpstr>Office Theme</vt:lpstr>
      <vt:lpstr>Oil and Gas Supplies in Eurasian Energy Security to 2030 Energy Charter Executive Training Programme   International Oil &amp; Gas University, Ashgabat, Turkmenistan 1st-2nd June 2017</vt:lpstr>
      <vt:lpstr>Eurasian Energy Security</vt:lpstr>
      <vt:lpstr>Defining Eurasia</vt:lpstr>
      <vt:lpstr>The Concept of Energy Security</vt:lpstr>
      <vt:lpstr>Availability of Energy Supplies</vt:lpstr>
      <vt:lpstr>Availability of Energy Supplies</vt:lpstr>
      <vt:lpstr>Global Availability of Energy Supplies in 2015</vt:lpstr>
      <vt:lpstr>PowerPoint Presentation</vt:lpstr>
      <vt:lpstr>Availability of Energy Supplies</vt:lpstr>
      <vt:lpstr>Availability of Energy Supplies</vt:lpstr>
      <vt:lpstr>Availability of Energy Supplies - Imports</vt:lpstr>
      <vt:lpstr>Availability of Energy Supplies - Exports</vt:lpstr>
      <vt:lpstr>Availability of Energy Supplies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Availability of Energy Supplies</vt:lpstr>
      <vt:lpstr>Reliability of Energy Supplies</vt:lpstr>
      <vt:lpstr>Reliability of Energy Supplies</vt:lpstr>
      <vt:lpstr>Potential or Actual Supply Disruptions</vt:lpstr>
      <vt:lpstr>Potential or Actual Supply Disruptions</vt:lpstr>
      <vt:lpstr>Reliability of Energy Supplies</vt:lpstr>
      <vt:lpstr>Competitively-Priced Energy Supplies</vt:lpstr>
      <vt:lpstr>Competitively-Priced Energy Supplies</vt:lpstr>
      <vt:lpstr>Competitively-Priced Energy Supplies</vt:lpstr>
      <vt:lpstr>Competitively-Priced Energy Supplies</vt:lpstr>
      <vt:lpstr>Competitively-Priced Energy Supplies</vt:lpstr>
      <vt:lpstr>Competitively-Priced Energy Supplies</vt:lpstr>
      <vt:lpstr>PowerPoint Presentation</vt:lpstr>
      <vt:lpstr>Competitively-Priced Energy Supplies</vt:lpstr>
      <vt:lpstr>PowerPoint Presentation</vt:lpstr>
      <vt:lpstr>PowerPoint Presentation</vt:lpstr>
      <vt:lpstr>Competitively-Priced Energy Supplies</vt:lpstr>
      <vt:lpstr>Competitively-Priced Energy Supplies</vt:lpstr>
      <vt:lpstr>Sustainable Energy Supplies</vt:lpstr>
      <vt:lpstr>Environmentally Sustainable Energy Supplies</vt:lpstr>
      <vt:lpstr>Finite Fossil Fuels?</vt:lpstr>
      <vt:lpstr>Hubbert’s Curve</vt:lpstr>
      <vt:lpstr>PowerPoint Presentation</vt:lpstr>
      <vt:lpstr>PowerPoint Presentation</vt:lpstr>
      <vt:lpstr>Delaying Peak Oil?</vt:lpstr>
      <vt:lpstr>Sustainable Energy Supplies</vt:lpstr>
      <vt:lpstr>Sustainable Energy Supplies</vt:lpstr>
      <vt:lpstr>Sustainable Energy Supplies</vt:lpstr>
      <vt:lpstr>Conclusions</vt:lpstr>
      <vt:lpstr>Energy Security ‘Check List’</vt:lpstr>
      <vt:lpstr>Conclusions: Eurasian Energy Security</vt:lpstr>
      <vt:lpstr>Conclusions: Eurasian Energy Security</vt:lpstr>
      <vt:lpstr>Conclusions: Eurasian Energy Security</vt:lpstr>
      <vt:lpstr>Thank you for your attention</vt:lpstr>
      <vt:lpstr>For More Information Please Contact: Dr Jack Sharples European University at St Petersburg European Geopolitical Forum  jsharples@eu.spb.ru  https://eu-spb.academia.edu/JackSharples http://eu.spb.ru/en/professors/13154-sharples-jack http://shop.gpf-europe.com/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Jack Sharples</cp:lastModifiedBy>
  <cp:revision>607</cp:revision>
  <dcterms:created xsi:type="dcterms:W3CDTF">2013-09-01T19:34:53Z</dcterms:created>
  <dcterms:modified xsi:type="dcterms:W3CDTF">2017-05-24T16:21:54Z</dcterms:modified>
</cp:coreProperties>
</file>

<file path=docProps/thumbnail.jpeg>
</file>